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41" r:id="rId1"/>
  </p:sldMasterIdLst>
  <p:notesMasterIdLst>
    <p:notesMasterId r:id="rId35"/>
  </p:notesMasterIdLst>
  <p:handoutMasterIdLst>
    <p:handoutMasterId r:id="rId36"/>
  </p:handoutMasterIdLst>
  <p:sldIdLst>
    <p:sldId id="256" r:id="rId2"/>
    <p:sldId id="264" r:id="rId3"/>
    <p:sldId id="262" r:id="rId4"/>
    <p:sldId id="309" r:id="rId5"/>
    <p:sldId id="303" r:id="rId6"/>
    <p:sldId id="304" r:id="rId7"/>
    <p:sldId id="305" r:id="rId8"/>
    <p:sldId id="311" r:id="rId9"/>
    <p:sldId id="310" r:id="rId10"/>
    <p:sldId id="265" r:id="rId11"/>
    <p:sldId id="300" r:id="rId12"/>
    <p:sldId id="276" r:id="rId13"/>
    <p:sldId id="301" r:id="rId14"/>
    <p:sldId id="266" r:id="rId15"/>
    <p:sldId id="275" r:id="rId16"/>
    <p:sldId id="291" r:id="rId17"/>
    <p:sldId id="273" r:id="rId18"/>
    <p:sldId id="299" r:id="rId19"/>
    <p:sldId id="297" r:id="rId20"/>
    <p:sldId id="292" r:id="rId21"/>
    <p:sldId id="293" r:id="rId22"/>
    <p:sldId id="294" r:id="rId23"/>
    <p:sldId id="290" r:id="rId24"/>
    <p:sldId id="295" r:id="rId25"/>
    <p:sldId id="287" r:id="rId26"/>
    <p:sldId id="302" r:id="rId27"/>
    <p:sldId id="269" r:id="rId28"/>
    <p:sldId id="298" r:id="rId29"/>
    <p:sldId id="307" r:id="rId30"/>
    <p:sldId id="306" r:id="rId31"/>
    <p:sldId id="308" r:id="rId32"/>
    <p:sldId id="312" r:id="rId33"/>
    <p:sldId id="272" r:id="rId34"/>
  </p:sldIdLst>
  <p:sldSz cx="12192000" cy="6858000"/>
  <p:notesSz cx="6792913" cy="99250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4866"/>
    <a:srgbClr val="1A83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5FB60A1-7AC0-48A9-9E94-56B59D45AFB8}" v="1" dt="2025-04-10T05:27:28.44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21"/>
    <p:restoredTop sz="96283" autoAdjust="0"/>
  </p:normalViewPr>
  <p:slideViewPr>
    <p:cSldViewPr snapToGrid="0">
      <p:cViewPr varScale="1">
        <p:scale>
          <a:sx n="106" d="100"/>
          <a:sy n="106" d="100"/>
        </p:scale>
        <p:origin x="93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00" d="100"/>
          <a:sy n="100" d="100"/>
        </p:scale>
        <p:origin x="3552" y="-27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>
            <a:extLst>
              <a:ext uri="{FF2B5EF4-FFF2-40B4-BE49-F238E27FC236}">
                <a16:creationId xmlns:a16="http://schemas.microsoft.com/office/drawing/2014/main" id="{B3B10646-3DD5-F522-3431-EE38ABAACB3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3596" cy="497976"/>
          </a:xfrm>
          <a:prstGeom prst="rect">
            <a:avLst/>
          </a:prstGeom>
        </p:spPr>
        <p:txBody>
          <a:bodyPr vert="horz" lIns="91074" tIns="45537" rIns="91074" bIns="45537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356393F2-8271-631F-76CF-54910A1CA92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7745" y="9427076"/>
            <a:ext cx="2943596" cy="497975"/>
          </a:xfrm>
          <a:prstGeom prst="rect">
            <a:avLst/>
          </a:prstGeom>
        </p:spPr>
        <p:txBody>
          <a:bodyPr vert="horz" lIns="91074" tIns="45537" rIns="91074" bIns="45537" rtlCol="0" anchor="b"/>
          <a:lstStyle>
            <a:lvl1pPr algn="r">
              <a:defRPr sz="1200"/>
            </a:lvl1pPr>
          </a:lstStyle>
          <a:p>
            <a:fld id="{AE077650-54A1-4522-AC37-33105B9663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25040072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3596" cy="497976"/>
          </a:xfrm>
          <a:prstGeom prst="rect">
            <a:avLst/>
          </a:prstGeom>
        </p:spPr>
        <p:txBody>
          <a:bodyPr vert="horz" lIns="91074" tIns="45537" rIns="91074" bIns="45537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47745" y="0"/>
            <a:ext cx="2943596" cy="497976"/>
          </a:xfrm>
          <a:prstGeom prst="rect">
            <a:avLst/>
          </a:prstGeom>
        </p:spPr>
        <p:txBody>
          <a:bodyPr vert="horz" lIns="91074" tIns="45537" rIns="91074" bIns="45537" rtlCol="0"/>
          <a:lstStyle>
            <a:lvl1pPr algn="r">
              <a:defRPr sz="1200"/>
            </a:lvl1pPr>
          </a:lstStyle>
          <a:p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419100" y="1241425"/>
            <a:ext cx="5954713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74" tIns="45537" rIns="91074" bIns="45537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292" y="4776430"/>
            <a:ext cx="5434330" cy="3907989"/>
          </a:xfrm>
          <a:prstGeom prst="rect">
            <a:avLst/>
          </a:prstGeom>
        </p:spPr>
        <p:txBody>
          <a:bodyPr vert="horz" lIns="91074" tIns="45537" rIns="91074" bIns="45537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27076"/>
            <a:ext cx="2943596" cy="497975"/>
          </a:xfrm>
          <a:prstGeom prst="rect">
            <a:avLst/>
          </a:prstGeom>
        </p:spPr>
        <p:txBody>
          <a:bodyPr vert="horz" lIns="91074" tIns="45537" rIns="91074" bIns="45537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47745" y="9427076"/>
            <a:ext cx="2943596" cy="497975"/>
          </a:xfrm>
          <a:prstGeom prst="rect">
            <a:avLst/>
          </a:prstGeom>
        </p:spPr>
        <p:txBody>
          <a:bodyPr vert="horz" lIns="91074" tIns="45537" rIns="91074" bIns="45537" rtlCol="0" anchor="b"/>
          <a:lstStyle>
            <a:lvl1pPr algn="r">
              <a:defRPr sz="1200"/>
            </a:lvl1pPr>
          </a:lstStyle>
          <a:p>
            <a:fld id="{B99639FB-A615-4F63-BF1A-83AC5B05FE0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45703586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9639FB-A615-4F63-BF1A-83AC5B05FE0B}" type="slidenum">
              <a:rPr lang="pl-PL" smtClean="0"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368528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9639FB-A615-4F63-BF1A-83AC5B05FE0B}" type="slidenum">
              <a:rPr lang="pl-PL" smtClean="0"/>
              <a:t>20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465867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89FC2-635D-4068-845C-5F5D78A86409}" type="datetimeFigureOut">
              <a:rPr lang="pl-PL" smtClean="0"/>
              <a:t>29.04.2025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0E30-2E1B-4802-9F42-87D8AC052409}" type="slidenum">
              <a:rPr lang="pl-PL" smtClean="0"/>
              <a:t>‹#›</a:t>
            </a:fld>
            <a:endParaRPr lang="pl-PL"/>
          </a:p>
        </p:txBody>
      </p:sp>
      <p:pic>
        <p:nvPicPr>
          <p:cNvPr id="8" name="Obraz 7" descr="Obraz zawierający symbol, godło, logo&#10;&#10;Opis wygenerowany automatycznie">
            <a:extLst>
              <a:ext uri="{FF2B5EF4-FFF2-40B4-BE49-F238E27FC236}">
                <a16:creationId xmlns:a16="http://schemas.microsoft.com/office/drawing/2014/main" id="{03238DE6-4216-F670-32A4-9882A1558A4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73913"/>
          <a:stretch/>
        </p:blipFill>
        <p:spPr>
          <a:xfrm>
            <a:off x="7228400" y="537332"/>
            <a:ext cx="993913" cy="1181100"/>
          </a:xfrm>
          <a:prstGeom prst="rect">
            <a:avLst/>
          </a:prstGeom>
        </p:spPr>
      </p:pic>
      <p:pic>
        <p:nvPicPr>
          <p:cNvPr id="9" name="Obraz 8" descr="Obraz zawierający symbol, godło, logo&#10;&#10;Opis wygenerowany automatycznie">
            <a:extLst>
              <a:ext uri="{FF2B5EF4-FFF2-40B4-BE49-F238E27FC236}">
                <a16:creationId xmlns:a16="http://schemas.microsoft.com/office/drawing/2014/main" id="{F95248C9-F1EB-4304-AE89-3B0FA3FE04A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24435" t="69086"/>
          <a:stretch/>
        </p:blipFill>
        <p:spPr>
          <a:xfrm>
            <a:off x="9228482" y="1344128"/>
            <a:ext cx="2879035" cy="365125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32F4AEDB-1B51-E2B6-0BE3-57E2CD1AEBE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51750" t="7507" r="3804"/>
          <a:stretch/>
        </p:blipFill>
        <p:spPr>
          <a:xfrm>
            <a:off x="8228441" y="584122"/>
            <a:ext cx="993913" cy="1076480"/>
          </a:xfrm>
          <a:prstGeom prst="rect">
            <a:avLst/>
          </a:prstGeom>
        </p:spPr>
      </p:pic>
      <p:sp>
        <p:nvSpPr>
          <p:cNvPr id="11" name="pole tekstowe 10">
            <a:extLst>
              <a:ext uri="{FF2B5EF4-FFF2-40B4-BE49-F238E27FC236}">
                <a16:creationId xmlns:a16="http://schemas.microsoft.com/office/drawing/2014/main" id="{1C24A117-B062-4284-D839-CE7AF7287248}"/>
              </a:ext>
            </a:extLst>
          </p:cNvPr>
          <p:cNvSpPr txBox="1"/>
          <p:nvPr userDrawn="1"/>
        </p:nvSpPr>
        <p:spPr>
          <a:xfrm>
            <a:off x="9224397" y="786455"/>
            <a:ext cx="1987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>
                <a:latin typeface="+mj-lt"/>
                <a:cs typeface="Calibri" panose="020F0502020204030204" pitchFamily="34" charset="0"/>
              </a:rPr>
              <a:t>Główny Inspektorat</a:t>
            </a:r>
          </a:p>
          <a:p>
            <a:r>
              <a:rPr lang="pl-PL" dirty="0">
                <a:latin typeface="+mj-lt"/>
                <a:cs typeface="Calibri" panose="020F0502020204030204" pitchFamily="34" charset="0"/>
              </a:rPr>
              <a:t>Weterynarii</a:t>
            </a:r>
          </a:p>
        </p:txBody>
      </p:sp>
      <p:pic>
        <p:nvPicPr>
          <p:cNvPr id="12" name="Grafika 11" descr="Kod QR kontur">
            <a:extLst>
              <a:ext uri="{FF2B5EF4-FFF2-40B4-BE49-F238E27FC236}">
                <a16:creationId xmlns:a16="http://schemas.microsoft.com/office/drawing/2014/main" id="{D0592AB3-599B-B99D-2DA1-831C5581AD8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667999" y="5314605"/>
            <a:ext cx="1713671" cy="1713671"/>
          </a:xfrm>
          <a:prstGeom prst="rect">
            <a:avLst/>
          </a:prstGeom>
        </p:spPr>
      </p:pic>
      <p:pic>
        <p:nvPicPr>
          <p:cNvPr id="13" name="Grafika 12" descr="Kod QR kontur">
            <a:extLst>
              <a:ext uri="{FF2B5EF4-FFF2-40B4-BE49-F238E27FC236}">
                <a16:creationId xmlns:a16="http://schemas.microsoft.com/office/drawing/2014/main" id="{22D24B8F-9948-95A0-E0B6-88D5DB71580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61198" y="5314604"/>
            <a:ext cx="1713671" cy="1713671"/>
          </a:xfrm>
          <a:prstGeom prst="rect">
            <a:avLst/>
          </a:prstGeom>
        </p:spPr>
      </p:pic>
      <p:pic>
        <p:nvPicPr>
          <p:cNvPr id="14" name="Grafika 13" descr="Kod QR kontur">
            <a:extLst>
              <a:ext uri="{FF2B5EF4-FFF2-40B4-BE49-F238E27FC236}">
                <a16:creationId xmlns:a16="http://schemas.microsoft.com/office/drawing/2014/main" id="{ECD901FD-3A56-5D6F-6731-F4651A3AFB2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667998" y="3960157"/>
            <a:ext cx="1713671" cy="1713671"/>
          </a:xfrm>
          <a:prstGeom prst="rect">
            <a:avLst/>
          </a:prstGeom>
        </p:spPr>
      </p:pic>
      <p:pic>
        <p:nvPicPr>
          <p:cNvPr id="15" name="Grafika 14" descr="Kod QR kontur">
            <a:extLst>
              <a:ext uri="{FF2B5EF4-FFF2-40B4-BE49-F238E27FC236}">
                <a16:creationId xmlns:a16="http://schemas.microsoft.com/office/drawing/2014/main" id="{C93DF929-0946-FDC9-5247-F67EB6608D1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0800000">
            <a:off x="-189672" y="-186981"/>
            <a:ext cx="1713671" cy="1713671"/>
          </a:xfrm>
          <a:prstGeom prst="rect">
            <a:avLst/>
          </a:prstGeom>
        </p:spPr>
      </p:pic>
      <p:pic>
        <p:nvPicPr>
          <p:cNvPr id="16" name="Grafika 15" descr="Kod QR kontur">
            <a:extLst>
              <a:ext uri="{FF2B5EF4-FFF2-40B4-BE49-F238E27FC236}">
                <a16:creationId xmlns:a16="http://schemas.microsoft.com/office/drawing/2014/main" id="{5F25F32E-E50D-C53A-AC1F-D8EEF08F47A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0800000">
            <a:off x="-189673" y="1088370"/>
            <a:ext cx="1713671" cy="1713671"/>
          </a:xfrm>
          <a:prstGeom prst="rect">
            <a:avLst/>
          </a:prstGeom>
        </p:spPr>
      </p:pic>
      <p:pic>
        <p:nvPicPr>
          <p:cNvPr id="17" name="Grafika 16" descr="Kod QR kontur">
            <a:extLst>
              <a:ext uri="{FF2B5EF4-FFF2-40B4-BE49-F238E27FC236}">
                <a16:creationId xmlns:a16="http://schemas.microsoft.com/office/drawing/2014/main" id="{63F9D755-48FF-7073-60AC-398CCD73809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69989" t="39133"/>
          <a:stretch/>
        </p:blipFill>
        <p:spPr>
          <a:xfrm rot="10800000">
            <a:off x="1131626" y="-186983"/>
            <a:ext cx="514293" cy="1043059"/>
          </a:xfrm>
          <a:prstGeom prst="rect">
            <a:avLst/>
          </a:prstGeom>
        </p:spPr>
      </p:pic>
      <p:pic>
        <p:nvPicPr>
          <p:cNvPr id="18" name="Grafika 17" descr="Kod QR kontur">
            <a:extLst>
              <a:ext uri="{FF2B5EF4-FFF2-40B4-BE49-F238E27FC236}">
                <a16:creationId xmlns:a16="http://schemas.microsoft.com/office/drawing/2014/main" id="{EE247146-0E0E-9641-1E72-5579FF24EFE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52611" t="63713"/>
          <a:stretch/>
        </p:blipFill>
        <p:spPr>
          <a:xfrm>
            <a:off x="11569566" y="3759114"/>
            <a:ext cx="812101" cy="621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4905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8F6E9-3E59-1142-8D4E-36A080E22586}" type="datetimeFigureOut">
              <a:rPr lang="pl-PL" smtClean="0"/>
              <a:t>29.04.2025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2BA8B-2A1C-9D45-82E0-FDE474B41B2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9034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8F6E9-3E59-1142-8D4E-36A080E22586}" type="datetimeFigureOut">
              <a:rPr lang="pl-PL" smtClean="0"/>
              <a:t>29.04.2025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2BA8B-2A1C-9D45-82E0-FDE474B41B2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7059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89FC2-635D-4068-845C-5F5D78A86409}" type="datetimeFigureOut">
              <a:rPr lang="pl-PL" smtClean="0"/>
              <a:t>29.04.2025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0E30-2E1B-4802-9F42-87D8AC052409}" type="slidenum">
              <a:rPr lang="pl-PL" smtClean="0"/>
              <a:t>‹#›</a:t>
            </a:fld>
            <a:endParaRPr lang="pl-PL"/>
          </a:p>
        </p:txBody>
      </p:sp>
      <p:pic>
        <p:nvPicPr>
          <p:cNvPr id="8" name="Obraz 7" descr="Obraz zawierający symbol, godło, logo&#10;&#10;Opis wygenerowany automatycznie">
            <a:extLst>
              <a:ext uri="{FF2B5EF4-FFF2-40B4-BE49-F238E27FC236}">
                <a16:creationId xmlns:a16="http://schemas.microsoft.com/office/drawing/2014/main" id="{BD0C90D0-091B-D641-9A8D-8FD27FE47DB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73913"/>
          <a:stretch/>
        </p:blipFill>
        <p:spPr>
          <a:xfrm>
            <a:off x="898663" y="6281039"/>
            <a:ext cx="434008" cy="515746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D582A86A-4B4D-DC2E-D413-7481D76B625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51750" t="7507" r="3804"/>
          <a:stretch/>
        </p:blipFill>
        <p:spPr>
          <a:xfrm>
            <a:off x="1332671" y="6317919"/>
            <a:ext cx="408085" cy="441986"/>
          </a:xfrm>
          <a:prstGeom prst="rect">
            <a:avLst/>
          </a:prstGeom>
        </p:spPr>
      </p:pic>
      <p:sp>
        <p:nvSpPr>
          <p:cNvPr id="10" name="pole tekstowe 9">
            <a:extLst>
              <a:ext uri="{FF2B5EF4-FFF2-40B4-BE49-F238E27FC236}">
                <a16:creationId xmlns:a16="http://schemas.microsoft.com/office/drawing/2014/main" id="{D65AA1A5-AB11-9663-146A-0309DA9F394F}"/>
              </a:ext>
            </a:extLst>
          </p:cNvPr>
          <p:cNvSpPr txBox="1"/>
          <p:nvPr userDrawn="1"/>
        </p:nvSpPr>
        <p:spPr>
          <a:xfrm>
            <a:off x="838200" y="6406826"/>
            <a:ext cx="10515599" cy="530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0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	</a:t>
            </a:r>
            <a:r>
              <a:rPr lang="pl-PL" sz="1050" dirty="0">
                <a:solidFill>
                  <a:schemeClr val="tx1">
                    <a:lumMod val="50000"/>
                    <a:lumOff val="50000"/>
                  </a:schemeClr>
                </a:solidFill>
                <a:cs typeface="Calibri" panose="020F0502020204030204" pitchFamily="34" charset="0"/>
              </a:rPr>
              <a:t>Główny Inspektorat Weterynarii • ul. Wspólna 30, 00-930 Warszawa • tel. 22 623 17 17 • </a:t>
            </a:r>
            <a:r>
              <a:rPr lang="pl-PL" sz="1050" dirty="0" err="1">
                <a:solidFill>
                  <a:schemeClr val="tx1">
                    <a:lumMod val="50000"/>
                    <a:lumOff val="50000"/>
                  </a:schemeClr>
                </a:solidFill>
                <a:cs typeface="Calibri" panose="020F0502020204030204" pitchFamily="34" charset="0"/>
              </a:rPr>
              <a:t>wet@wetgiw.gov.pl</a:t>
            </a:r>
            <a:endParaRPr lang="pl-PL" sz="1050" dirty="0">
              <a:solidFill>
                <a:schemeClr val="tx1">
                  <a:lumMod val="50000"/>
                  <a:lumOff val="50000"/>
                </a:schemeClr>
              </a:solidFill>
              <a:cs typeface="Calibri" panose="020F0502020204030204" pitchFamily="34" charset="0"/>
            </a:endParaRPr>
          </a:p>
          <a:p>
            <a:endParaRPr lang="pl-PL" dirty="0"/>
          </a:p>
        </p:txBody>
      </p:sp>
      <p:pic>
        <p:nvPicPr>
          <p:cNvPr id="11" name="Grafika 10" descr="Kod QR kontur">
            <a:extLst>
              <a:ext uri="{FF2B5EF4-FFF2-40B4-BE49-F238E27FC236}">
                <a16:creationId xmlns:a16="http://schemas.microsoft.com/office/drawing/2014/main" id="{31A7798D-8CD4-3244-3EFC-95AF1BE9052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667999" y="5314605"/>
            <a:ext cx="1713671" cy="1713671"/>
          </a:xfrm>
          <a:prstGeom prst="rect">
            <a:avLst/>
          </a:prstGeom>
        </p:spPr>
      </p:pic>
      <p:pic>
        <p:nvPicPr>
          <p:cNvPr id="12" name="Grafika 11" descr="Kod QR kontur">
            <a:extLst>
              <a:ext uri="{FF2B5EF4-FFF2-40B4-BE49-F238E27FC236}">
                <a16:creationId xmlns:a16="http://schemas.microsoft.com/office/drawing/2014/main" id="{64A55270-31F6-D3C5-9658-31DD6A94A75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667998" y="3960157"/>
            <a:ext cx="1713671" cy="1713671"/>
          </a:xfrm>
          <a:prstGeom prst="rect">
            <a:avLst/>
          </a:prstGeom>
        </p:spPr>
      </p:pic>
      <p:pic>
        <p:nvPicPr>
          <p:cNvPr id="13" name="Grafika 12" descr="Kod QR kontur">
            <a:extLst>
              <a:ext uri="{FF2B5EF4-FFF2-40B4-BE49-F238E27FC236}">
                <a16:creationId xmlns:a16="http://schemas.microsoft.com/office/drawing/2014/main" id="{7EA9236F-F711-F019-24FB-1BB524A4A23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52611" t="63713"/>
          <a:stretch/>
        </p:blipFill>
        <p:spPr>
          <a:xfrm>
            <a:off x="11569566" y="3759114"/>
            <a:ext cx="812101" cy="621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0820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8F6E9-3E59-1142-8D4E-36A080E22586}" type="datetimeFigureOut">
              <a:rPr lang="pl-PL" smtClean="0"/>
              <a:t>29.04.2025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2BA8B-2A1C-9D45-82E0-FDE474B41B2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69684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8F6E9-3E59-1142-8D4E-36A080E22586}" type="datetimeFigureOut">
              <a:rPr lang="pl-PL" smtClean="0"/>
              <a:t>29.04.2025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2BA8B-2A1C-9D45-82E0-FDE474B41B2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459393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8F6E9-3E59-1142-8D4E-36A080E22586}" type="datetimeFigureOut">
              <a:rPr lang="pl-PL" smtClean="0"/>
              <a:t>29.04.2025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2BA8B-2A1C-9D45-82E0-FDE474B41B2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36479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89FC2-635D-4068-845C-5F5D78A86409}" type="datetimeFigureOut">
              <a:rPr lang="pl-PL" smtClean="0"/>
              <a:t>29.04.2025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0E30-2E1B-4802-9F42-87D8AC052409}" type="slidenum">
              <a:rPr lang="pl-PL" smtClean="0"/>
              <a:t>‹#›</a:t>
            </a:fld>
            <a:endParaRPr lang="pl-PL"/>
          </a:p>
        </p:txBody>
      </p:sp>
      <p:pic>
        <p:nvPicPr>
          <p:cNvPr id="8" name="Obraz 7" descr="Obraz zawierający symbol, godło, logo&#10;&#10;Opis wygenerowany automatycznie">
            <a:extLst>
              <a:ext uri="{FF2B5EF4-FFF2-40B4-BE49-F238E27FC236}">
                <a16:creationId xmlns:a16="http://schemas.microsoft.com/office/drawing/2014/main" id="{48424635-ED1A-2BCE-B216-5BF8CBE3838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73913"/>
          <a:stretch/>
        </p:blipFill>
        <p:spPr>
          <a:xfrm>
            <a:off x="898663" y="6281039"/>
            <a:ext cx="434008" cy="515746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E7A28A84-E797-20B8-F282-682E6B45EDA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51750" t="7507" r="3804"/>
          <a:stretch/>
        </p:blipFill>
        <p:spPr>
          <a:xfrm>
            <a:off x="1332671" y="6317919"/>
            <a:ext cx="408085" cy="441986"/>
          </a:xfrm>
          <a:prstGeom prst="rect">
            <a:avLst/>
          </a:prstGeom>
        </p:spPr>
      </p:pic>
      <p:sp>
        <p:nvSpPr>
          <p:cNvPr id="10" name="pole tekstowe 9">
            <a:extLst>
              <a:ext uri="{FF2B5EF4-FFF2-40B4-BE49-F238E27FC236}">
                <a16:creationId xmlns:a16="http://schemas.microsoft.com/office/drawing/2014/main" id="{679EB137-F375-4FE7-99DB-D27443BB9930}"/>
              </a:ext>
            </a:extLst>
          </p:cNvPr>
          <p:cNvSpPr txBox="1"/>
          <p:nvPr userDrawn="1"/>
        </p:nvSpPr>
        <p:spPr>
          <a:xfrm>
            <a:off x="838200" y="6406826"/>
            <a:ext cx="10515599" cy="530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0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	</a:t>
            </a:r>
            <a:r>
              <a:rPr lang="pl-PL" sz="1050" dirty="0">
                <a:solidFill>
                  <a:schemeClr val="tx1">
                    <a:lumMod val="50000"/>
                    <a:lumOff val="50000"/>
                  </a:schemeClr>
                </a:solidFill>
                <a:cs typeface="Calibri" panose="020F0502020204030204" pitchFamily="34" charset="0"/>
              </a:rPr>
              <a:t>Główny Inspektorat Weterynarii • ul. Wspólna 30, 00-930 Warszawa • tel. 22 623 17 17 • </a:t>
            </a:r>
            <a:r>
              <a:rPr lang="pl-PL" sz="1050" dirty="0" err="1">
                <a:solidFill>
                  <a:schemeClr val="tx1">
                    <a:lumMod val="50000"/>
                    <a:lumOff val="50000"/>
                  </a:schemeClr>
                </a:solidFill>
                <a:cs typeface="Calibri" panose="020F0502020204030204" pitchFamily="34" charset="0"/>
              </a:rPr>
              <a:t>wet@wetgiw.gov.pl</a:t>
            </a:r>
            <a:endParaRPr lang="pl-PL" sz="1050" dirty="0">
              <a:solidFill>
                <a:schemeClr val="tx1">
                  <a:lumMod val="50000"/>
                  <a:lumOff val="50000"/>
                </a:schemeClr>
              </a:solidFill>
              <a:cs typeface="Calibri" panose="020F0502020204030204" pitchFamily="34" charset="0"/>
            </a:endParaRPr>
          </a:p>
          <a:p>
            <a:endParaRPr lang="pl-PL" dirty="0"/>
          </a:p>
        </p:txBody>
      </p:sp>
      <p:pic>
        <p:nvPicPr>
          <p:cNvPr id="11" name="Grafika 10" descr="Kod QR kontur">
            <a:extLst>
              <a:ext uri="{FF2B5EF4-FFF2-40B4-BE49-F238E27FC236}">
                <a16:creationId xmlns:a16="http://schemas.microsoft.com/office/drawing/2014/main" id="{5CAEAAB4-AABF-52E6-C813-A7F9A97675E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667999" y="5314605"/>
            <a:ext cx="1713671" cy="1713671"/>
          </a:xfrm>
          <a:prstGeom prst="rect">
            <a:avLst/>
          </a:prstGeom>
        </p:spPr>
      </p:pic>
      <p:pic>
        <p:nvPicPr>
          <p:cNvPr id="12" name="Grafika 11" descr="Kod QR kontur">
            <a:extLst>
              <a:ext uri="{FF2B5EF4-FFF2-40B4-BE49-F238E27FC236}">
                <a16:creationId xmlns:a16="http://schemas.microsoft.com/office/drawing/2014/main" id="{A3E6A76F-279A-9610-C7E2-A0FD8930E23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667998" y="3960157"/>
            <a:ext cx="1713671" cy="1713671"/>
          </a:xfrm>
          <a:prstGeom prst="rect">
            <a:avLst/>
          </a:prstGeom>
        </p:spPr>
      </p:pic>
      <p:pic>
        <p:nvPicPr>
          <p:cNvPr id="13" name="Grafika 12" descr="Kod QR kontur">
            <a:extLst>
              <a:ext uri="{FF2B5EF4-FFF2-40B4-BE49-F238E27FC236}">
                <a16:creationId xmlns:a16="http://schemas.microsoft.com/office/drawing/2014/main" id="{E13C68A9-5179-17BC-9416-3C933394A83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52611" t="63713"/>
          <a:stretch/>
        </p:blipFill>
        <p:spPr>
          <a:xfrm>
            <a:off x="11569566" y="3759114"/>
            <a:ext cx="812101" cy="621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941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8F6E9-3E59-1142-8D4E-36A080E22586}" type="datetimeFigureOut">
              <a:rPr lang="pl-PL" smtClean="0"/>
              <a:t>29.04.2025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2BA8B-2A1C-9D45-82E0-FDE474B41B2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9948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8F6E9-3E59-1142-8D4E-36A080E22586}" type="datetimeFigureOut">
              <a:rPr lang="pl-PL" smtClean="0"/>
              <a:t>29.04.2025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2BA8B-2A1C-9D45-82E0-FDE474B41B2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71630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8F6E9-3E59-1142-8D4E-36A080E22586}" type="datetimeFigureOut">
              <a:rPr lang="pl-PL" smtClean="0"/>
              <a:t>29.04.2025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2BA8B-2A1C-9D45-82E0-FDE474B41B2F}" type="slidenum">
              <a:rPr lang="pl-PL" smtClean="0"/>
              <a:t>‹#›</a:t>
            </a:fld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446345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8F6E9-3E59-1142-8D4E-36A080E22586}" type="datetimeFigureOut">
              <a:rPr lang="pl-PL" smtClean="0"/>
              <a:t>29.04.2025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2BA8B-2A1C-9D45-82E0-FDE474B41B2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30280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8F6E9-3E59-1142-8D4E-36A080E22586}" type="datetimeFigureOut">
              <a:rPr lang="pl-PL" smtClean="0"/>
              <a:t>29.04.2025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2BA8B-2A1C-9D45-82E0-FDE474B41B2F}" type="slidenum">
              <a:rPr lang="pl-PL" smtClean="0"/>
              <a:t>‹#›</a:t>
            </a:fld>
            <a:endParaRPr lang="pl-PL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932196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8F6E9-3E59-1142-8D4E-36A080E22586}" type="datetimeFigureOut">
              <a:rPr lang="pl-PL" smtClean="0"/>
              <a:t>29.04.2025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2BA8B-2A1C-9D45-82E0-FDE474B41B2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126217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8F6E9-3E59-1142-8D4E-36A080E22586}" type="datetimeFigureOut">
              <a:rPr lang="pl-PL" smtClean="0"/>
              <a:t>29.04.2025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2BA8B-2A1C-9D45-82E0-FDE474B41B2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047387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8F6E9-3E59-1142-8D4E-36A080E22586}" type="datetimeFigureOut">
              <a:rPr lang="pl-PL" smtClean="0"/>
              <a:t>29.04.2025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2BA8B-2A1C-9D45-82E0-FDE474B41B2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654626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końc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11820E7-C716-B71E-5385-593AA65290F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199" y="2673108"/>
            <a:ext cx="10515600" cy="1325563"/>
          </a:xfrm>
        </p:spPr>
        <p:txBody>
          <a:bodyPr/>
          <a:lstStyle>
            <a:lvl1pPr algn="ctr">
              <a:defRPr>
                <a:latin typeface="+mj-lt"/>
                <a:cs typeface="Calibri" panose="020F0502020204030204" pitchFamily="34" charset="0"/>
              </a:defRPr>
            </a:lvl1pPr>
          </a:lstStyle>
          <a:p>
            <a:r>
              <a:rPr lang="pl-PL" dirty="0"/>
              <a:t>Dziękuję za uwagę!</a:t>
            </a:r>
          </a:p>
        </p:txBody>
      </p:sp>
      <p:pic>
        <p:nvPicPr>
          <p:cNvPr id="7" name="Obraz 6" descr="Obraz zawierający symbol, godło, logo&#10;&#10;Opis wygenerowany automatycznie">
            <a:extLst>
              <a:ext uri="{FF2B5EF4-FFF2-40B4-BE49-F238E27FC236}">
                <a16:creationId xmlns:a16="http://schemas.microsoft.com/office/drawing/2014/main" id="{D68D8F07-373B-091C-8B65-5B7C2CC52AC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73913"/>
          <a:stretch/>
        </p:blipFill>
        <p:spPr>
          <a:xfrm>
            <a:off x="898663" y="6281039"/>
            <a:ext cx="434008" cy="515746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316AD137-FE15-93AD-3A58-6D50BB18A40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51750" t="7507" r="3804"/>
          <a:stretch/>
        </p:blipFill>
        <p:spPr>
          <a:xfrm>
            <a:off x="1332671" y="6317919"/>
            <a:ext cx="408085" cy="441986"/>
          </a:xfrm>
          <a:prstGeom prst="rect">
            <a:avLst/>
          </a:prstGeom>
        </p:spPr>
      </p:pic>
      <p:sp>
        <p:nvSpPr>
          <p:cNvPr id="6" name="pole tekstowe 5">
            <a:extLst>
              <a:ext uri="{FF2B5EF4-FFF2-40B4-BE49-F238E27FC236}">
                <a16:creationId xmlns:a16="http://schemas.microsoft.com/office/drawing/2014/main" id="{46A6C214-AFE5-9CE4-AEDA-9A979925CC2C}"/>
              </a:ext>
            </a:extLst>
          </p:cNvPr>
          <p:cNvSpPr txBox="1"/>
          <p:nvPr userDrawn="1"/>
        </p:nvSpPr>
        <p:spPr>
          <a:xfrm>
            <a:off x="838200" y="6406826"/>
            <a:ext cx="10515599" cy="530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0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	</a:t>
            </a:r>
            <a:r>
              <a:rPr lang="pl-PL" sz="1050" dirty="0">
                <a:solidFill>
                  <a:schemeClr val="tx1">
                    <a:lumMod val="50000"/>
                    <a:lumOff val="50000"/>
                  </a:schemeClr>
                </a:solidFill>
                <a:cs typeface="Calibri" panose="020F0502020204030204" pitchFamily="34" charset="0"/>
              </a:rPr>
              <a:t>Główny Inspektorat Weterynarii • ul. Wspólna 30, 00-930 Warszawa • tel. 22 623 17 17 • </a:t>
            </a:r>
            <a:r>
              <a:rPr lang="pl-PL" sz="1050" dirty="0" err="1">
                <a:solidFill>
                  <a:schemeClr val="tx1">
                    <a:lumMod val="50000"/>
                    <a:lumOff val="50000"/>
                  </a:schemeClr>
                </a:solidFill>
                <a:cs typeface="Calibri" panose="020F0502020204030204" pitchFamily="34" charset="0"/>
              </a:rPr>
              <a:t>wet@wetgiw.gov.pl</a:t>
            </a:r>
            <a:endParaRPr lang="pl-PL" sz="1050" dirty="0">
              <a:solidFill>
                <a:schemeClr val="tx1">
                  <a:lumMod val="50000"/>
                  <a:lumOff val="50000"/>
                </a:schemeClr>
              </a:solidFill>
              <a:cs typeface="Calibri" panose="020F0502020204030204" pitchFamily="34" charset="0"/>
            </a:endParaRPr>
          </a:p>
          <a:p>
            <a:endParaRPr lang="pl-PL" dirty="0"/>
          </a:p>
        </p:txBody>
      </p:sp>
      <p:pic>
        <p:nvPicPr>
          <p:cNvPr id="5" name="Obraz 4" descr="Obraz zawierający tekst, Czcionka, zrzut ekranu, Grafika&#10;&#10;Opis wygenerowany automatycznie">
            <a:extLst>
              <a:ext uri="{FF2B5EF4-FFF2-40B4-BE49-F238E27FC236}">
                <a16:creationId xmlns:a16="http://schemas.microsoft.com/office/drawing/2014/main" id="{AA5B4C41-817E-4B39-78C2-F5CB7EDAAAB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179905" y="4559572"/>
            <a:ext cx="2584174" cy="884194"/>
          </a:xfrm>
          <a:prstGeom prst="rect">
            <a:avLst/>
          </a:prstGeom>
        </p:spPr>
      </p:pic>
      <p:pic>
        <p:nvPicPr>
          <p:cNvPr id="10" name="Obraz 9" descr="Obraz zawierający Czcionka, tekst, Grafika, biały&#10;&#10;Opis wygenerowany automatycznie">
            <a:extLst>
              <a:ext uri="{FF2B5EF4-FFF2-40B4-BE49-F238E27FC236}">
                <a16:creationId xmlns:a16="http://schemas.microsoft.com/office/drawing/2014/main" id="{8D338261-B66A-F740-6C4E-AFF668827B0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661452" y="4469358"/>
            <a:ext cx="2454965" cy="1010581"/>
          </a:xfrm>
          <a:prstGeom prst="rect">
            <a:avLst/>
          </a:prstGeom>
        </p:spPr>
      </p:pic>
      <p:sp>
        <p:nvSpPr>
          <p:cNvPr id="12" name="Prostokąt 11">
            <a:extLst>
              <a:ext uri="{FF2B5EF4-FFF2-40B4-BE49-F238E27FC236}">
                <a16:creationId xmlns:a16="http://schemas.microsoft.com/office/drawing/2014/main" id="{E7C0430D-4D35-21D5-8A4B-B055D7F4043B}"/>
              </a:ext>
            </a:extLst>
          </p:cNvPr>
          <p:cNvSpPr/>
          <p:nvPr userDrawn="1"/>
        </p:nvSpPr>
        <p:spPr>
          <a:xfrm>
            <a:off x="8080513" y="4750904"/>
            <a:ext cx="1719470" cy="6062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1" name="Obraz 10" descr="Obraz zawierający tekst, Czcionka, zrzut ekranu, Grafika&#10;&#10;Opis wygenerowany automatycznie">
            <a:extLst>
              <a:ext uri="{FF2B5EF4-FFF2-40B4-BE49-F238E27FC236}">
                <a16:creationId xmlns:a16="http://schemas.microsoft.com/office/drawing/2014/main" id="{5633733E-01D8-246B-2F4B-59328F14F09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r="37308" b="49428"/>
          <a:stretch/>
        </p:blipFill>
        <p:spPr>
          <a:xfrm>
            <a:off x="8279297" y="4726403"/>
            <a:ext cx="1620078" cy="447153"/>
          </a:xfrm>
          <a:prstGeom prst="rect">
            <a:avLst/>
          </a:prstGeom>
        </p:spPr>
      </p:pic>
      <p:pic>
        <p:nvPicPr>
          <p:cNvPr id="1026" name="Picture 2" descr="Bezpłatny wektor twitter nowe logo 2023 x na białym tle wektora">
            <a:extLst>
              <a:ext uri="{FF2B5EF4-FFF2-40B4-BE49-F238E27FC236}">
                <a16:creationId xmlns:a16="http://schemas.microsoft.com/office/drawing/2014/main" id="{027A0EB4-4A6E-2E65-F245-BCC851F3710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971" y="4545495"/>
            <a:ext cx="811696" cy="811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pole tekstowe 12">
            <a:extLst>
              <a:ext uri="{FF2B5EF4-FFF2-40B4-BE49-F238E27FC236}">
                <a16:creationId xmlns:a16="http://schemas.microsoft.com/office/drawing/2014/main" id="{BD60FB5D-E712-088F-9E3B-7CD578207398}"/>
              </a:ext>
            </a:extLst>
          </p:cNvPr>
          <p:cNvSpPr txBox="1"/>
          <p:nvPr userDrawn="1"/>
        </p:nvSpPr>
        <p:spPr>
          <a:xfrm>
            <a:off x="1740756" y="4789983"/>
            <a:ext cx="1216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@</a:t>
            </a:r>
            <a:r>
              <a:rPr lang="pl-PL" dirty="0" err="1"/>
              <a:t>WetGIW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216547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C8F6E9-3E59-1142-8D4E-36A080E22586}" type="datetimeFigureOut">
              <a:rPr lang="pl-PL" smtClean="0"/>
              <a:t>29.04.2025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7C2BA8B-2A1C-9D45-82E0-FDE474B41B2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25974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753" r:id="rId12"/>
    <p:sldLayoutId id="2147483754" r:id="rId13"/>
    <p:sldLayoutId id="2147483755" r:id="rId14"/>
    <p:sldLayoutId id="2147483756" r:id="rId15"/>
    <p:sldLayoutId id="2147483757" r:id="rId16"/>
    <p:sldLayoutId id="214748367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microsoft.com/office/2007/relationships/media" Target="../media/media2.mp4"/><Relationship Id="rId7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video" Target="../media/media3.mp4"/><Relationship Id="rId5" Type="http://schemas.microsoft.com/office/2007/relationships/media" Target="../media/media3.mp4"/><Relationship Id="rId10" Type="http://schemas.openxmlformats.org/officeDocument/2006/relationships/image" Target="../media/image19.png"/><Relationship Id="rId4" Type="http://schemas.openxmlformats.org/officeDocument/2006/relationships/video" Target="../media/media2.mp4"/><Relationship Id="rId9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tgiw.gov.pl/nadzor-weterynaryjny/pryszczyca" TargetMode="External"/><Relationship Id="rId2" Type="http://schemas.openxmlformats.org/officeDocument/2006/relationships/hyperlink" Target="https://www.gov.pl/web/rolnictwo/pryszczyc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food.ec.europa.eu/animals/animal-diseases/diseases-and-control-measures/foot-and-mouth-disease_en" TargetMode="Externa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EE0AB566-8355-9B8F-6804-711CF91A47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3985" y="3059034"/>
            <a:ext cx="9014348" cy="2402006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4800" b="1" kern="1200" dirty="0" err="1">
                <a:solidFill>
                  <a:schemeClr val="tx1"/>
                </a:solidFill>
                <a:latin typeface="Aptos" panose="020B0004020202020204" pitchFamily="34" charset="0"/>
              </a:rPr>
              <a:t>Pryszczyca</a:t>
            </a:r>
            <a:r>
              <a:rPr lang="en-US" sz="4800" b="1" kern="1200" dirty="0">
                <a:solidFill>
                  <a:schemeClr val="tx1"/>
                </a:solidFill>
                <a:latin typeface="Aptos" panose="020B0004020202020204" pitchFamily="34" charset="0"/>
              </a:rPr>
              <a:t> </a:t>
            </a:r>
            <a:br>
              <a:rPr lang="en-US" sz="4800" b="1" kern="1200" dirty="0">
                <a:solidFill>
                  <a:schemeClr val="tx1"/>
                </a:solidFill>
                <a:latin typeface="Aptos" panose="020B0004020202020204" pitchFamily="34" charset="0"/>
              </a:rPr>
            </a:br>
            <a:r>
              <a:rPr lang="en-US" sz="4800" b="1" kern="1200" dirty="0">
                <a:solidFill>
                  <a:schemeClr val="tx1"/>
                </a:solidFill>
                <a:latin typeface="Aptos" panose="020B0004020202020204" pitchFamily="34" charset="0"/>
              </a:rPr>
              <a:t>(Foot and mouth disease, FMD) </a:t>
            </a:r>
            <a:br>
              <a:rPr lang="en-US" sz="4800" kern="1200" dirty="0">
                <a:solidFill>
                  <a:schemeClr val="tx1"/>
                </a:solidFill>
                <a:latin typeface="Aptos" panose="020B0004020202020204" pitchFamily="34" charset="0"/>
              </a:rPr>
            </a:br>
            <a:r>
              <a:rPr lang="en-US" sz="4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br>
              <a:rPr lang="pl-PL" sz="4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pl-PL" sz="4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szkolenie online 29-30.04.2025r.</a:t>
            </a:r>
            <a:br>
              <a:rPr lang="pl-PL" sz="4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48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id="{4A106BBF-3039-1C75-B25A-2FE52820E75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53699" b="51339"/>
          <a:stretch/>
        </p:blipFill>
        <p:spPr>
          <a:xfrm>
            <a:off x="282804" y="438656"/>
            <a:ext cx="2931737" cy="1733164"/>
          </a:xfrm>
          <a:prstGeom prst="rect">
            <a:avLst/>
          </a:prstGeom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id="{EB1C3B4E-D4E4-9FC1-BB17-C6FF4EB4D0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6465" y="123973"/>
            <a:ext cx="1552792" cy="1181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2131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967E03-996E-49E0-B53E-7D4E039C3E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CC8FE22-AFB7-922F-B895-59CD31176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pl-PL" sz="4000" b="1" dirty="0">
                <a:solidFill>
                  <a:srgbClr val="FFFFFF"/>
                </a:solidFill>
              </a:rPr>
              <a:t>Sytuacja epidemiologiczna  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E33800A-E37A-5AFE-9281-C86F52B265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2169" y="631596"/>
            <a:ext cx="8908330" cy="5369959"/>
          </a:xfrm>
        </p:spPr>
        <p:txBody>
          <a:bodyPr anchor="ctr">
            <a:normAutofit/>
          </a:bodyPr>
          <a:lstStyle/>
          <a:p>
            <a:r>
              <a:rPr lang="pl-PL" sz="2800" b="1" dirty="0">
                <a:latin typeface="Aptos" panose="020B0004020202020204" pitchFamily="34" charset="0"/>
              </a:rPr>
              <a:t>Polska jest wolna od pryszczycy. </a:t>
            </a:r>
            <a:r>
              <a:rPr lang="pl-PL" sz="2800" dirty="0">
                <a:latin typeface="Aptos" panose="020B0004020202020204" pitchFamily="34" charset="0"/>
              </a:rPr>
              <a:t>Ostatnie </a:t>
            </a:r>
            <a:r>
              <a:rPr lang="pl-PL" sz="2800">
                <a:latin typeface="Aptos" panose="020B0004020202020204" pitchFamily="34" charset="0"/>
              </a:rPr>
              <a:t>ognisko FMD stwierdzono </a:t>
            </a:r>
            <a:r>
              <a:rPr lang="pl-PL" sz="2800" dirty="0">
                <a:latin typeface="Aptos" panose="020B0004020202020204" pitchFamily="34" charset="0"/>
              </a:rPr>
              <a:t>w 1971 r. </a:t>
            </a:r>
          </a:p>
          <a:p>
            <a:r>
              <a:rPr lang="pl-PL" sz="2800" dirty="0">
                <a:latin typeface="Aptos" panose="020B0004020202020204" pitchFamily="34" charset="0"/>
              </a:rPr>
              <a:t>Choroba występuje endemicznie w wielu regionach Azji, Afryki, Bliskiego Wschodu. </a:t>
            </a:r>
          </a:p>
          <a:p>
            <a:r>
              <a:rPr lang="pl-PL" sz="2800" dirty="0">
                <a:latin typeface="Aptos" panose="020B0004020202020204" pitchFamily="34" charset="0"/>
              </a:rPr>
              <a:t>Zakażenia w Europie występowały we Włoszech (1993), w Grecji (1994), Wielkiej Brytanii (2001 i 2007), Irlandii, Francji, Holandii (2001). </a:t>
            </a:r>
          </a:p>
          <a:p>
            <a:r>
              <a:rPr lang="pl-PL" sz="2800" dirty="0">
                <a:latin typeface="Aptos" panose="020B0004020202020204" pitchFamily="34" charset="0"/>
              </a:rPr>
              <a:t>W 2011 roku stwierdzono ogniska pryszczycy u zwierząt wolno żyjących oraz gospodarskich w Bułgarii. </a:t>
            </a:r>
          </a:p>
          <a:p>
            <a:pPr marL="0" indent="0">
              <a:buNone/>
            </a:pPr>
            <a:endParaRPr lang="pl-PL" sz="2000" dirty="0"/>
          </a:p>
          <a:p>
            <a:pPr marL="0" indent="0">
              <a:buNone/>
            </a:pPr>
            <a:endParaRPr lang="pl-PL" sz="2000" dirty="0"/>
          </a:p>
          <a:p>
            <a:pPr marL="0" indent="0">
              <a:buNone/>
            </a:pP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3986248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0888755-9E8E-32E6-CF90-79A969261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4923" y="762924"/>
            <a:ext cx="5323715" cy="767112"/>
          </a:xfrm>
        </p:spPr>
        <p:txBody>
          <a:bodyPr anchor="b">
            <a:normAutofit/>
          </a:bodyPr>
          <a:lstStyle/>
          <a:p>
            <a:r>
              <a:rPr lang="pl-PL" b="1" dirty="0">
                <a:latin typeface="Aptos" panose="020B0004020202020204" pitchFamily="34" charset="0"/>
              </a:rPr>
              <a:t>Czynnik</a:t>
            </a:r>
            <a:r>
              <a:rPr lang="pl-PL" b="1" dirty="0"/>
              <a:t> etiologiczny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B583CF8-5F7C-A9E3-E96F-1D7868DE6D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5503" y="2031406"/>
            <a:ext cx="5514609" cy="3909571"/>
          </a:xfrm>
        </p:spPr>
        <p:txBody>
          <a:bodyPr anchor="t">
            <a:normAutofit lnSpcReduction="10000"/>
          </a:bodyPr>
          <a:lstStyle/>
          <a:p>
            <a:r>
              <a:rPr lang="pl-PL" sz="1400" dirty="0">
                <a:latin typeface="Aptos" panose="020B0004020202020204" pitchFamily="34" charset="0"/>
              </a:rPr>
              <a:t>Zakaźna i zaraźliwa wirusowa choroba </a:t>
            </a:r>
            <a:r>
              <a:rPr lang="pl-PL" sz="1400" b="1" dirty="0">
                <a:latin typeface="Aptos" panose="020B0004020202020204" pitchFamily="34" charset="0"/>
              </a:rPr>
              <a:t>zwierząt parzystokopytnych domowych</a:t>
            </a:r>
            <a:r>
              <a:rPr lang="pl-PL" sz="1400" dirty="0">
                <a:latin typeface="Aptos" panose="020B0004020202020204" pitchFamily="34" charset="0"/>
              </a:rPr>
              <a:t> (w tym bydła, owiec, kóz, świń) </a:t>
            </a:r>
            <a:r>
              <a:rPr lang="pl-PL" sz="1400" b="1" dirty="0">
                <a:latin typeface="Aptos" panose="020B0004020202020204" pitchFamily="34" charset="0"/>
              </a:rPr>
              <a:t>i dzikich</a:t>
            </a:r>
            <a:r>
              <a:rPr lang="pl-PL" sz="1400" dirty="0">
                <a:latin typeface="Aptos" panose="020B0004020202020204" pitchFamily="34" charset="0"/>
              </a:rPr>
              <a:t>. </a:t>
            </a:r>
          </a:p>
          <a:p>
            <a:r>
              <a:rPr lang="pl-PL" sz="1400" b="1" dirty="0">
                <a:latin typeface="Aptos" panose="020B0004020202020204" pitchFamily="34" charset="0"/>
              </a:rPr>
              <a:t>Czynnik etiologiczny: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sz="1400" dirty="0">
                <a:latin typeface="Aptos" panose="020B0004020202020204" pitchFamily="34" charset="0"/>
              </a:rPr>
              <a:t> wirus z rodziny </a:t>
            </a:r>
            <a:r>
              <a:rPr lang="pl-PL" sz="1400" dirty="0" err="1">
                <a:latin typeface="Aptos" panose="020B0004020202020204" pitchFamily="34" charset="0"/>
              </a:rPr>
              <a:t>Picornaviridae</a:t>
            </a:r>
            <a:r>
              <a:rPr lang="pl-PL" sz="1400" dirty="0">
                <a:latin typeface="Aptos" panose="020B0004020202020204" pitchFamily="34" charset="0"/>
              </a:rPr>
              <a:t>, rodzaj: </a:t>
            </a:r>
            <a:r>
              <a:rPr lang="pl-PL" sz="1400" dirty="0" err="1">
                <a:latin typeface="Aptos" panose="020B0004020202020204" pitchFamily="34" charset="0"/>
              </a:rPr>
              <a:t>Apthovirus</a:t>
            </a:r>
            <a:endParaRPr lang="pl-PL" sz="1400" dirty="0">
              <a:latin typeface="Aptos" panose="020B00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pl-PL" sz="1400" dirty="0">
                <a:latin typeface="Aptos" panose="020B0004020202020204" pitchFamily="34" charset="0"/>
              </a:rPr>
              <a:t>znanych jest 7 </a:t>
            </a:r>
            <a:r>
              <a:rPr lang="pl-PL" sz="1400" dirty="0" err="1">
                <a:latin typeface="Aptos" panose="020B0004020202020204" pitchFamily="34" charset="0"/>
              </a:rPr>
              <a:t>serotypów</a:t>
            </a:r>
            <a:r>
              <a:rPr lang="pl-PL" sz="1400" dirty="0">
                <a:latin typeface="Aptos" panose="020B0004020202020204" pitchFamily="34" charset="0"/>
              </a:rPr>
              <a:t> wirusa: A, C, O, Asia 1, SAT 1, SAT 2, SAT 3</a:t>
            </a:r>
          </a:p>
          <a:p>
            <a:r>
              <a:rPr lang="pl-PL" sz="1400" b="1" dirty="0">
                <a:latin typeface="Aptos" panose="020B0004020202020204" pitchFamily="34" charset="0"/>
              </a:rPr>
              <a:t>Okres inkubacji: </a:t>
            </a:r>
            <a:r>
              <a:rPr lang="pl-PL" sz="1400" dirty="0">
                <a:latin typeface="Aptos" panose="020B0004020202020204" pitchFamily="34" charset="0"/>
              </a:rPr>
              <a:t>minimum 2 dni, maksymalnie 14 dni, najczęściej od 3 do 8 dni. Zakażone zwierzęta już w okresie inkubacji wydalają wirusa zanim  pojawią się u nich objawy kliniczne choroby. </a:t>
            </a:r>
          </a:p>
          <a:p>
            <a:r>
              <a:rPr lang="pl-PL" sz="1400" dirty="0">
                <a:latin typeface="Aptos" panose="020B0004020202020204" pitchFamily="34" charset="0"/>
              </a:rPr>
              <a:t>Wirus jest obecny we wszystkich wydalinach i wydzielinach. Wirus  wydzielany jest  ze śliną, wydychanym powietrzem i moczem już na 24 do 48 godzin przed powstaniem pęcherzy pryszczycowych.</a:t>
            </a:r>
          </a:p>
          <a:p>
            <a:endParaRPr lang="pl-PL" sz="1300" dirty="0"/>
          </a:p>
          <a:p>
            <a:pPr marL="0" indent="0">
              <a:buNone/>
            </a:pPr>
            <a:endParaRPr lang="pl-PL" sz="1300" dirty="0"/>
          </a:p>
          <a:p>
            <a:pPr marL="0" indent="0">
              <a:buNone/>
            </a:pPr>
            <a:endParaRPr lang="pl-PL" sz="1300" dirty="0"/>
          </a:p>
          <a:p>
            <a:pPr marL="0" indent="0">
              <a:buNone/>
            </a:pPr>
            <a:endParaRPr lang="pl-PL" sz="1300" dirty="0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76BFEEE4-8C77-0135-0BB9-3676062781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5967" y="2031406"/>
            <a:ext cx="4170530" cy="2827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399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827E11A-3DA9-822A-5339-9621DAB3B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Przeżywalność wirusa pryszczycy w optymalnym zakresie </a:t>
            </a:r>
            <a:r>
              <a:rPr lang="pl-PL" dirty="0" err="1"/>
              <a:t>pH</a:t>
            </a:r>
            <a:r>
              <a:rPr lang="pl-PL" dirty="0"/>
              <a:t> (7.2 - 7.6) 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F51B4B77-E8D8-6B58-D76D-F414F05F8A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5029" y="2694743"/>
            <a:ext cx="3577795" cy="3880773"/>
          </a:xfrm>
        </p:spPr>
        <p:txBody>
          <a:bodyPr/>
          <a:lstStyle/>
          <a:p>
            <a:r>
              <a:rPr lang="pl-PL" dirty="0"/>
              <a:t>Wirus FMD jest wrażliwy na działanie temperatury. </a:t>
            </a:r>
          </a:p>
          <a:p>
            <a:r>
              <a:rPr lang="pl-PL" dirty="0"/>
              <a:t>	W podwyższonej temp. ulega szybkiej inaktywacji</a:t>
            </a:r>
          </a:p>
          <a:p>
            <a:endParaRPr lang="pl-PL" dirty="0"/>
          </a:p>
        </p:txBody>
      </p:sp>
      <p:graphicFrame>
        <p:nvGraphicFramePr>
          <p:cNvPr id="4" name="Group 26">
            <a:extLst>
              <a:ext uri="{FF2B5EF4-FFF2-40B4-BE49-F238E27FC236}">
                <a16:creationId xmlns:a16="http://schemas.microsoft.com/office/drawing/2014/main" id="{2C3B426C-2A47-5B2D-BD96-4F05C5661FD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3315798"/>
              </p:ext>
            </p:extLst>
          </p:nvPr>
        </p:nvGraphicFramePr>
        <p:xfrm>
          <a:off x="4975668" y="2044789"/>
          <a:ext cx="3968750" cy="4530727"/>
        </p:xfrm>
        <a:graphic>
          <a:graphicData uri="http://schemas.openxmlformats.org/drawingml/2006/table">
            <a:tbl>
              <a:tblPr/>
              <a:tblGrid>
                <a:gridCol w="19859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27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06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Temperatura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ºC</a:t>
                      </a:r>
                      <a:r>
                        <a:rPr kumimoji="0" lang="pl-P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Przeżywalność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6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 rok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4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22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8-10 tygodni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6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37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10 dni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6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56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&lt; 30 min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48839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3F4DA14-D69D-776E-2AEB-E476FD6F5A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8349" y="553330"/>
            <a:ext cx="8596668" cy="1320800"/>
          </a:xfrm>
        </p:spPr>
        <p:txBody>
          <a:bodyPr/>
          <a:lstStyle/>
          <a:p>
            <a:r>
              <a:rPr lang="pl-PL" dirty="0"/>
              <a:t>Wrażliwość i przeżywalność wirusa w środowisku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A790B99-A4FF-E546-8BCA-96ED22158B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l-PL" sz="1900" dirty="0"/>
              <a:t>Wirus jest szczególnie wrażliwy na </a:t>
            </a:r>
            <a:r>
              <a:rPr lang="pl-PL" sz="1900" dirty="0" err="1"/>
              <a:t>pH</a:t>
            </a:r>
            <a:r>
              <a:rPr lang="pl-PL" sz="1900" dirty="0"/>
              <a:t> kwaśne poniżej 6.0 i zasadowe powyżej 9.0 </a:t>
            </a:r>
          </a:p>
          <a:p>
            <a:r>
              <a:rPr lang="pl-PL" sz="1900" dirty="0"/>
              <a:t>Wykazuje względnie wysoką oporność na czynniki fizyczne i chemiczne w zależności od </a:t>
            </a:r>
            <a:r>
              <a:rPr lang="pl-PL" sz="1900" dirty="0" err="1"/>
              <a:t>pH</a:t>
            </a:r>
            <a:r>
              <a:rPr lang="pl-PL" sz="1900" dirty="0"/>
              <a:t>, wilgotności i temperatury, a także od szczepu wirusa.</a:t>
            </a:r>
          </a:p>
          <a:p>
            <a:r>
              <a:rPr lang="pl-PL" sz="1900" dirty="0"/>
              <a:t>Wirus zachowuje zjadliwość przez długi czas w temperaturze już 4 ° C i  w </a:t>
            </a:r>
            <a:r>
              <a:rPr lang="pl-PL" sz="1900" dirty="0" err="1"/>
              <a:t>pH</a:t>
            </a:r>
            <a:r>
              <a:rPr lang="pl-PL" sz="1900" dirty="0"/>
              <a:t> obojętnym. Niskie temperatury poniżej 0 ° C konserwują wirus pryszczycy. W miejscach zaciemnionych, w wysokiej wilgotności i niskiej temperaturze wirus zachowuje długo zjadliwość.</a:t>
            </a:r>
          </a:p>
          <a:p>
            <a:r>
              <a:rPr lang="pl-PL" sz="1900" dirty="0"/>
              <a:t>W kwaśnym mleku ginie po 24 godzinach, w mięśniach zwierząt po uboju w których </a:t>
            </a:r>
            <a:r>
              <a:rPr lang="pl-PL" sz="1900" dirty="0" err="1"/>
              <a:t>pH</a:t>
            </a:r>
            <a:r>
              <a:rPr lang="pl-PL" sz="1900" dirty="0"/>
              <a:t> obniżyło się poniżej 6, po 1 – 2 dniach. Jeśli tusze zostaną szybko schłodzone lub zamrożone zanim </a:t>
            </a:r>
            <a:r>
              <a:rPr lang="pl-PL" sz="1900" dirty="0" err="1"/>
              <a:t>pH</a:t>
            </a:r>
            <a:r>
              <a:rPr lang="pl-PL" sz="1900" dirty="0"/>
              <a:t> ulegnie obniżeniu, wirus może w nich przetrwać przez kilka tygodni lub nawet miesięcy w mięśniach, węzłach chłonnych i szpiku kostnym. Większość szczepów wirusa poddana działaniu temperatury 56°C przez 30 minut ulega inaktywacji.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2046727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818481CD-9374-403E-405F-3428A3DBD4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1621" y="1589013"/>
            <a:ext cx="8596668" cy="4676796"/>
          </a:xfrm>
        </p:spPr>
        <p:txBody>
          <a:bodyPr>
            <a:normAutofit fontScale="92500" lnSpcReduction="10000"/>
          </a:bodyPr>
          <a:lstStyle/>
          <a:p>
            <a:r>
              <a:rPr lang="pl-PL" dirty="0"/>
              <a:t>W środowisku wirus może przetrwać w przybliżeniu:</a:t>
            </a:r>
          </a:p>
          <a:p>
            <a:r>
              <a:rPr lang="pl-PL" dirty="0"/>
              <a:t>  50 dni w wodzie, </a:t>
            </a:r>
          </a:p>
          <a:p>
            <a:r>
              <a:rPr lang="pl-PL" dirty="0"/>
              <a:t> 74 dni na pastwisku w temperaturze 8–18 ° C i wysokiej względnej wilgotności, </a:t>
            </a:r>
          </a:p>
          <a:p>
            <a:r>
              <a:rPr lang="pl-PL" dirty="0"/>
              <a:t> 26-200 dni w glebie, na workach, sianie lub słomie, w zależności od warunków składowania i warunków klimatycznych, </a:t>
            </a:r>
          </a:p>
          <a:p>
            <a:r>
              <a:rPr lang="pl-PL" dirty="0"/>
              <a:t>35 dni na kartonie, drewnie lub metalu zanieczyszczonych skażoną surowicą, krwią lub tkanką, </a:t>
            </a:r>
          </a:p>
          <a:p>
            <a:r>
              <a:rPr lang="pl-PL" dirty="0"/>
              <a:t> W okresie letnim wirus może zachować zjadliwość przez kilkanaście dni w glebie, ściekach lub w odchodach. W zimie okres ten wydłuża się do tygodni lub nawet miesięcy. W glebie, oborniku oraz wysuszonych wydzielinach i wydalinach zwierząt, słomie, sierści i skórze wirus może pozostawać w pełni zjadliwy przez kilka tygodni a nawet dłużej. </a:t>
            </a:r>
          </a:p>
          <a:p>
            <a:r>
              <a:rPr lang="pl-PL" dirty="0"/>
              <a:t> Wirus znajdujący się w płynach tkankowych lub krwi wyschniętej na różnych materiałach, przechowywanych wewnątrz pomieszczeń w temperaturze pokojowej może pozostawać zakaźny:  2 tygodnie na wełnie, 4 tygodnie na sierści krów, 11 -13 tygodni na butach</a:t>
            </a:r>
          </a:p>
          <a:p>
            <a:endParaRPr lang="pl-PL" dirty="0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F4AD6F36-3C1E-A806-2FBB-42B8EA93AB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672" y="70977"/>
            <a:ext cx="8785097" cy="151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251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2C36A393-F7F2-9A9E-F221-95FF09497F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458" y="306610"/>
            <a:ext cx="8785097" cy="1518036"/>
          </a:xfrm>
          <a:prstGeom prst="rect">
            <a:avLst/>
          </a:prstGeom>
        </p:spPr>
      </p:pic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0E1DF1BE-8D0C-9625-671E-2D2C4D4EC4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212076"/>
          </a:xfrm>
        </p:spPr>
        <p:txBody>
          <a:bodyPr>
            <a:normAutofit fontScale="92500" lnSpcReduction="20000"/>
          </a:bodyPr>
          <a:lstStyle/>
          <a:p>
            <a:r>
              <a:rPr lang="pl-PL" dirty="0">
                <a:solidFill>
                  <a:schemeClr val="tx1"/>
                </a:solidFill>
              </a:rPr>
              <a:t>Wirus pryszczycy może przetrwać wiele miesięcy w mięsie solonym i peklowanym. Wirus izolowano z: </a:t>
            </a:r>
          </a:p>
          <a:p>
            <a:pPr>
              <a:buFont typeface="Arial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kiełbas –do 56 dni, </a:t>
            </a:r>
          </a:p>
          <a:p>
            <a:pPr>
              <a:buFont typeface="Arial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tłuszczu szynki –do 183 dni, </a:t>
            </a:r>
          </a:p>
          <a:p>
            <a:pPr>
              <a:buFont typeface="Arial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bekonu -do 190 dni, </a:t>
            </a:r>
          </a:p>
          <a:p>
            <a:pPr>
              <a:buFont typeface="Arial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 osłonek jelitowych przetworzonych, pochodzących od doświadczalnie zakażonych owiec, przechowywanych przez 14 dni w temperaturze 4 ° C. </a:t>
            </a:r>
          </a:p>
          <a:p>
            <a:r>
              <a:rPr lang="pl-PL" dirty="0">
                <a:solidFill>
                  <a:schemeClr val="tx1"/>
                </a:solidFill>
              </a:rPr>
              <a:t> Wirus pryszczycy zachowuje właściwości zakaźne w produktach mlecznych, przechowywanych w niskich temperaturach: </a:t>
            </a:r>
          </a:p>
          <a:p>
            <a:pPr>
              <a:buFont typeface="Arial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w mleku i maśle –od 14 do 45 dni, w chłodni, </a:t>
            </a:r>
          </a:p>
          <a:p>
            <a:pPr>
              <a:buFont typeface="Arial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w odtłuszczonym mleku w proszku –do 2 lat. </a:t>
            </a:r>
          </a:p>
          <a:p>
            <a:pPr>
              <a:buFont typeface="Arial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 Pasteryzacja w 72 ° C  przez 15 sekund, a następnie natychmiastowe, gwałtowne schłodzenie do temperatury 4,5°C, nie eliminuje całkowicie wirusa pryszczycy z mleka.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2604836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22E3AEA-634C-F1AA-BE33-F53589111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Drogi rozprzestrzeniania się FMDV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8DD5D21-4BAC-27F7-96E5-3DA1A4D20A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Kontakt bezpośredni z zakażonymi zwierzętami</a:t>
            </a:r>
          </a:p>
          <a:p>
            <a:r>
              <a:rPr lang="pl-PL" dirty="0"/>
              <a:t>Droga pokarmowa - spożywanie zakażonej karmy, najczęstsza droga zakażeń u świń</a:t>
            </a:r>
          </a:p>
          <a:p>
            <a:r>
              <a:rPr lang="pl-PL" dirty="0"/>
              <a:t>Kontakt z  osobami obsługującymi zwierzęta chore i podejrzane o chorobę, inne wektory żywe – zwierzęta domowe, ptaki, gryzonie itd.</a:t>
            </a:r>
          </a:p>
          <a:p>
            <a:r>
              <a:rPr lang="pl-PL" dirty="0"/>
              <a:t>Nie zdezynfekowane obiekty, w których wcześniej przebywały zakażone zwierzęta, wektory nieożywione - środki transportu, urządzenia, narzędzia, sprzęt itd.</a:t>
            </a:r>
          </a:p>
          <a:p>
            <a:r>
              <a:rPr lang="pl-PL" dirty="0"/>
              <a:t>Droga kropelkowa (powietrzna)</a:t>
            </a:r>
          </a:p>
          <a:p>
            <a:r>
              <a:rPr lang="pl-PL" dirty="0"/>
              <a:t>Użycie niewłaściwie inaktywowanej szczepionki zawierającej zjadliwy wirus </a:t>
            </a:r>
          </a:p>
          <a:p>
            <a:pPr marL="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1394402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AB80ACA-CAE0-E68D-26AA-276DE868F5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Okres inkubacji wirusa pryszczycy 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9F868AE2-9D41-C8A0-F0EF-0E358CF622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- okres inkubacji FMDV wynosi 14 dni</a:t>
            </a:r>
          </a:p>
          <a:p>
            <a:r>
              <a:rPr lang="pl-PL" dirty="0"/>
              <a:t>	(2024 OIE </a:t>
            </a:r>
            <a:r>
              <a:rPr lang="pl-PL" dirty="0" err="1"/>
              <a:t>Terrestrial</a:t>
            </a:r>
            <a:r>
              <a:rPr lang="pl-PL" dirty="0"/>
              <a:t> </a:t>
            </a:r>
            <a:r>
              <a:rPr lang="pl-PL" dirty="0" err="1"/>
              <a:t>Animal</a:t>
            </a:r>
            <a:r>
              <a:rPr lang="pl-PL" dirty="0"/>
              <a:t> </a:t>
            </a:r>
            <a:r>
              <a:rPr lang="pl-PL" dirty="0" err="1"/>
              <a:t>Health</a:t>
            </a:r>
            <a:r>
              <a:rPr lang="pl-PL" dirty="0"/>
              <a:t> </a:t>
            </a:r>
            <a:r>
              <a:rPr lang="pl-PL" dirty="0" err="1"/>
              <a:t>Code</a:t>
            </a:r>
            <a:r>
              <a:rPr lang="pl-PL" dirty="0"/>
              <a:t> (TAHC) 17/06/2024, </a:t>
            </a:r>
            <a:r>
              <a:rPr lang="pl-PL" dirty="0" err="1"/>
              <a:t>Chapter</a:t>
            </a:r>
            <a:r>
              <a:rPr lang="pl-PL" dirty="0"/>
              <a:t> 8.8 „</a:t>
            </a:r>
            <a:r>
              <a:rPr lang="pl-PL" dirty="0" err="1"/>
              <a:t>Infection</a:t>
            </a:r>
            <a:r>
              <a:rPr lang="pl-PL" dirty="0"/>
              <a:t> with FMDV)</a:t>
            </a:r>
          </a:p>
          <a:p>
            <a:r>
              <a:rPr lang="pl-PL" dirty="0"/>
              <a:t>u bydła i świń -   2 do 14 dni, </a:t>
            </a:r>
          </a:p>
          <a:p>
            <a:r>
              <a:rPr lang="pl-PL" dirty="0"/>
              <a:t>	-bydło – min. 3-5 dni; 	- świnie – min. 4-9 dni; </a:t>
            </a:r>
          </a:p>
          <a:p>
            <a:r>
              <a:rPr lang="pl-PL" dirty="0"/>
              <a:t>i zależy od:    - zjadliwości szczepu</a:t>
            </a:r>
            <a:br>
              <a:rPr lang="pl-PL" dirty="0"/>
            </a:br>
            <a:r>
              <a:rPr lang="pl-PL" dirty="0"/>
              <a:t>                      - dawki wirusa</a:t>
            </a:r>
            <a:br>
              <a:rPr lang="pl-PL" dirty="0"/>
            </a:br>
            <a:r>
              <a:rPr lang="pl-PL" dirty="0"/>
              <a:t>                      - drogi zakażenia</a:t>
            </a:r>
            <a:br>
              <a:rPr lang="pl-PL" dirty="0"/>
            </a:br>
            <a:r>
              <a:rPr lang="pl-PL" dirty="0"/>
              <a:t>                      - gatunku i wrażliwości zwierząt</a:t>
            </a:r>
          </a:p>
          <a:p>
            <a:r>
              <a:rPr lang="pl-PL" dirty="0"/>
              <a:t>u owiec, kóz – ok. 21 dni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895733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2A9BD8-920C-7328-6411-EFD4A09B9E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F0052D4-211F-A74E-A205-F222C9072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6842" y="446638"/>
            <a:ext cx="8596668" cy="784633"/>
          </a:xfrm>
        </p:spPr>
        <p:txBody>
          <a:bodyPr>
            <a:normAutofit/>
          </a:bodyPr>
          <a:lstStyle/>
          <a:p>
            <a:r>
              <a:rPr lang="pl-PL" b="1" dirty="0"/>
              <a:t>Objawy kliniczne 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B95F2AD-D59B-B9AD-A332-EABE939D45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6842" y="1690688"/>
            <a:ext cx="10515600" cy="4351338"/>
          </a:xfrm>
        </p:spPr>
        <p:txBody>
          <a:bodyPr>
            <a:normAutofit/>
          </a:bodyPr>
          <a:lstStyle/>
          <a:p>
            <a:r>
              <a:rPr lang="pl-PL" sz="2000" b="1" dirty="0"/>
              <a:t>Objawy kliniczne: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sz="2000" dirty="0"/>
              <a:t> pęcherze wypełnione płynem na skórze i błonach śluzowych w jamie ustnej, na racicach, na strzykach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sz="2000" dirty="0"/>
              <a:t>kulawizna,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sz="2000" dirty="0"/>
              <a:t>intensywny ślinotok,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sz="2000" dirty="0"/>
              <a:t> gorączka,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sz="2000" dirty="0"/>
              <a:t>apatia, osowiałość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sz="2000" dirty="0"/>
              <a:t>u bydła mlecznego znaczący spadek  produkcji mleka. </a:t>
            </a:r>
          </a:p>
          <a:p>
            <a:r>
              <a:rPr lang="pl-PL" sz="2000" dirty="0"/>
              <a:t>Choroba w stadzie może występować w postaci klasycznej z pęcherzami, gorączką i kulawizną lub w postaci łagodnej ze słabo wyrażonymi objawami klinicznymi.</a:t>
            </a:r>
          </a:p>
          <a:p>
            <a:pPr marL="0" indent="0">
              <a:buNone/>
            </a:pPr>
            <a:endParaRPr lang="pl-PL" sz="1800" dirty="0"/>
          </a:p>
          <a:p>
            <a:pPr marL="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0360927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82B20F61-B686-5D6A-1A7F-3EA89BCB01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588" y="1246189"/>
            <a:ext cx="6398715" cy="3880773"/>
          </a:xfrm>
        </p:spPr>
        <p:txBody>
          <a:bodyPr/>
          <a:lstStyle/>
          <a:p>
            <a:r>
              <a:rPr lang="pl-PL" dirty="0"/>
              <a:t>U bydła objawy dobrze wyrażone</a:t>
            </a:r>
          </a:p>
          <a:p>
            <a:r>
              <a:rPr lang="pl-PL" dirty="0"/>
              <a:t>Pęcherze na błonach śluzowych jamy ustnej, języka, policzków, dziąseł, warg i podniebienia. </a:t>
            </a:r>
          </a:p>
          <a:p>
            <a:r>
              <a:rPr lang="pl-PL" dirty="0"/>
              <a:t>Przed uformowaniem pęcherza pojawia się blednięcie na niewielkim obszarze, pod którymi gromadzi się płyn. </a:t>
            </a:r>
          </a:p>
          <a:p>
            <a:r>
              <a:rPr lang="pl-PL" dirty="0"/>
              <a:t>Pęcherze pękają w czasie 24 godzin od uformowania, pozostawiając wrzody powierzchniowe. </a:t>
            </a:r>
          </a:p>
          <a:p>
            <a:r>
              <a:rPr lang="pl-PL" dirty="0"/>
              <a:t>rozdzielenie się puszki racicowej wzdłuż koronki racic oraz do zzucia puszki racicowej w ciągu 2-6 tygodni od zakażenia. </a:t>
            </a:r>
          </a:p>
          <a:p>
            <a:r>
              <a:rPr lang="pl-PL" dirty="0"/>
              <a:t>Zwierzęta ślinią się obficie.</a:t>
            </a:r>
          </a:p>
          <a:p>
            <a:pPr marL="0" indent="0">
              <a:buNone/>
            </a:pPr>
            <a:endParaRPr lang="pl-PL" dirty="0"/>
          </a:p>
          <a:p>
            <a:endParaRPr lang="pl-PL" dirty="0"/>
          </a:p>
        </p:txBody>
      </p:sp>
      <p:sp>
        <p:nvSpPr>
          <p:cNvPr id="4" name="Tytuł 1">
            <a:extLst>
              <a:ext uri="{FF2B5EF4-FFF2-40B4-BE49-F238E27FC236}">
                <a16:creationId xmlns:a16="http://schemas.microsoft.com/office/drawing/2014/main" id="{9D1AC88F-2E59-4F05-8861-39DDD108C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819" y="310670"/>
            <a:ext cx="10515600" cy="1325563"/>
          </a:xfrm>
        </p:spPr>
        <p:txBody>
          <a:bodyPr>
            <a:normAutofit/>
          </a:bodyPr>
          <a:lstStyle/>
          <a:p>
            <a:r>
              <a:rPr lang="pl-PL" b="1" dirty="0"/>
              <a:t>Choroba i jej objawy</a:t>
            </a: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03FCB308-ED1E-3657-37CC-CCF39FB455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1303" y="210033"/>
            <a:ext cx="3889585" cy="3218967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9FCDAC01-DE41-2F43-0D67-16371A8107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9922" y="3799597"/>
            <a:ext cx="3432345" cy="274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2156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7BB705-7390-736A-1451-D1C23589DB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61555CC-B5BB-FDC2-9BF4-0CE462AD7A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780" y="79990"/>
            <a:ext cx="10515600" cy="1325563"/>
          </a:xfrm>
        </p:spPr>
        <p:txBody>
          <a:bodyPr>
            <a:normAutofit/>
          </a:bodyPr>
          <a:lstStyle/>
          <a:p>
            <a:r>
              <a:rPr lang="pl-PL" b="1" dirty="0"/>
              <a:t>Choroba i jej objawy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001A6F81-F7ED-F2D9-777D-1A76E705CB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5192" y="983522"/>
            <a:ext cx="10515600" cy="4351338"/>
          </a:xfrm>
        </p:spPr>
        <p:txBody>
          <a:bodyPr>
            <a:normAutofit/>
          </a:bodyPr>
          <a:lstStyle/>
          <a:p>
            <a:r>
              <a:rPr lang="pl-PL" sz="2000" b="1" dirty="0"/>
              <a:t>U bydła</a:t>
            </a:r>
            <a:endParaRPr lang="pl-PL" dirty="0"/>
          </a:p>
        </p:txBody>
      </p:sp>
      <p:pic>
        <p:nvPicPr>
          <p:cNvPr id="7" name="Obraz 6">
            <a:extLst>
              <a:ext uri="{FF2B5EF4-FFF2-40B4-BE49-F238E27FC236}">
                <a16:creationId xmlns:a16="http://schemas.microsoft.com/office/drawing/2014/main" id="{45FCF558-2C23-02D9-9C28-E799312A1E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575" y="1554918"/>
            <a:ext cx="4170613" cy="3208545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59AE06D8-D92E-0280-2D65-60312D29BC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7423" y="322585"/>
            <a:ext cx="3056797" cy="5434306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D37DCEC7-7E23-CEE3-AEA0-AF94CA2450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4889" y="2856959"/>
            <a:ext cx="4027833" cy="3017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6733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D9F76E7-BC5B-5A3E-9681-8FB7611F5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3266" y="356382"/>
            <a:ext cx="8596668" cy="1320800"/>
          </a:xfrm>
        </p:spPr>
        <p:txBody>
          <a:bodyPr/>
          <a:lstStyle/>
          <a:p>
            <a:r>
              <a:rPr lang="pl-PL" dirty="0"/>
              <a:t>Choroba i jej objawy</a:t>
            </a:r>
          </a:p>
        </p:txBody>
      </p:sp>
      <p:pic>
        <p:nvPicPr>
          <p:cNvPr id="4" name="AQN_GBTse4XtSkUIZPjD2UN4wItC89UU1i52rAYbRcQ0F3V2uH1VGyd69uXqvTO7is9H45uQEpTAAUC1iJUrGZ5f">
            <a:hlinkClick r:id="" action="ppaction://media"/>
            <a:extLst>
              <a:ext uri="{FF2B5EF4-FFF2-40B4-BE49-F238E27FC236}">
                <a16:creationId xmlns:a16="http://schemas.microsoft.com/office/drawing/2014/main" id="{07EE933A-4DD3-4C39-3E3B-0E561ABE9B88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27178" y="1279053"/>
            <a:ext cx="3711673" cy="6123508"/>
          </a:xfrm>
        </p:spPr>
      </p:pic>
      <p:pic>
        <p:nvPicPr>
          <p:cNvPr id="5" name="AQM2DaAEsU-H9Zj9-txXfEZ2az9ejWReVXM_cm-20EXOFS4LBVJOjCVdLnNuGKBPcIlDCUTrQ7SEjNY9jD7XRod9">
            <a:hlinkClick r:id="" action="ppaction://media"/>
            <a:extLst>
              <a:ext uri="{FF2B5EF4-FFF2-40B4-BE49-F238E27FC236}">
                <a16:creationId xmlns:a16="http://schemas.microsoft.com/office/drawing/2014/main" id="{55149ECB-1D98-0F63-CB3D-7FD18910FFF4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609516" y="1016782"/>
            <a:ext cx="3429000" cy="6019800"/>
          </a:xfrm>
          <a:prstGeom prst="rect">
            <a:avLst/>
          </a:prstGeom>
        </p:spPr>
      </p:pic>
      <p:pic>
        <p:nvPicPr>
          <p:cNvPr id="6" name="AQPmZLVxDylnEzEeB5_SmFWm3-jzR63GlNhHku6CKholC89mTHr5d7QmOS9nkpHKI9IfmWqfnyMjtoUdzIYRe6zg">
            <a:hlinkClick r:id="" action="ppaction://media"/>
            <a:extLst>
              <a:ext uri="{FF2B5EF4-FFF2-40B4-BE49-F238E27FC236}">
                <a16:creationId xmlns:a16="http://schemas.microsoft.com/office/drawing/2014/main" id="{17282950-F052-A66B-8704-EA3F74A3CB38}"/>
              </a:ext>
            </a:extLst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278251" y="1016782"/>
            <a:ext cx="3429000" cy="445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44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6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5736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156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5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0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21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2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7A486A-71AB-8E63-0D28-A5A9444BB6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4B5D0C6-E6E7-A4D5-26D0-D6B8F8CD6F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4225" y="99654"/>
            <a:ext cx="10515600" cy="1325563"/>
          </a:xfrm>
        </p:spPr>
        <p:txBody>
          <a:bodyPr>
            <a:normAutofit/>
          </a:bodyPr>
          <a:lstStyle/>
          <a:p>
            <a:r>
              <a:rPr lang="pl-PL" b="1" dirty="0"/>
              <a:t>Choroba i jej objawy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821C5FB-C074-980C-C97E-9248664E83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8479" y="1683121"/>
            <a:ext cx="6796893" cy="4351338"/>
          </a:xfrm>
        </p:spPr>
        <p:txBody>
          <a:bodyPr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pl-PL" sz="2000" b="1" dirty="0"/>
              <a:t>U </a:t>
            </a:r>
            <a:r>
              <a:rPr kumimoji="0" lang="pl-PL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świń</a:t>
            </a:r>
            <a:r>
              <a:rPr kumimoji="0" lang="pl-PL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: objawy kliniczne dobrze wyrażone.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Kulawizny mogą być  niezauważone, jeśli zakażone zwierzęta przebywają i poruszają się po miękkim podłożu.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Pęcherzyki powstają na skórze koronek racic, piętkach i w szparach między racicznych, na tarczy ryjowej. Zakażone świnie poruszają się niechętnie, często pozostają w pozycji leżącej, a zmuszone do ruchu, kuleją i chodzą opierając się na czubkach racic.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U ciężarnych loch występują częste ronienia. Wśród prosiąt  ssących śmiertelność jest bardzo wysoka.</a:t>
            </a:r>
          </a:p>
          <a:p>
            <a:endParaRPr lang="pl-PL" sz="2000" b="1" dirty="0"/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9734377F-62FE-6D9C-1065-9B7E33B279B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819"/>
          <a:stretch/>
        </p:blipFill>
        <p:spPr>
          <a:xfrm>
            <a:off x="6822760" y="2705113"/>
            <a:ext cx="5230761" cy="3329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4966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4742A9-C102-0721-041A-9D988288DF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F98F84B-81CD-44F5-19F8-810CA3468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b="1" dirty="0"/>
              <a:t>Choroba i jej objawy</a:t>
            </a:r>
            <a:br>
              <a:rPr lang="pl-PL" b="1" dirty="0"/>
            </a:br>
            <a:endParaRPr lang="pl-PL" b="1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51FCE9D-F33B-418D-0E95-DAB2E70D47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6842" y="1690688"/>
            <a:ext cx="7331919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pl-PL" sz="2000" b="1" dirty="0"/>
          </a:p>
          <a:p>
            <a:r>
              <a:rPr lang="pl-PL" sz="2000" b="1" dirty="0"/>
              <a:t>U owiec i kóz: </a:t>
            </a:r>
            <a:r>
              <a:rPr lang="pl-PL" sz="2000" dirty="0"/>
              <a:t>objawy słabo wyrażone i trudne do uchwycenia, przebieg choroby łagodny. </a:t>
            </a:r>
          </a:p>
          <a:p>
            <a:r>
              <a:rPr lang="pl-PL" sz="2000" dirty="0"/>
              <a:t>Pęcherzyki tworzą się wokół koronki racicy oraz pomiędzy racicami, w jamie ustnej pęcherzyki małych rozmiarów mogą rozwijać się na języku oraz na dziąsłach, a ich rozwój jest szybki i z tego powodu trudny do uchwycenia. </a:t>
            </a:r>
          </a:p>
          <a:p>
            <a:r>
              <a:rPr lang="pl-PL" sz="2000" dirty="0"/>
              <a:t>Przy ostrym przebiegu choroby obserwuje się wystąpienie nagłych kulawizn u zwierząt. </a:t>
            </a:r>
          </a:p>
          <a:p>
            <a:r>
              <a:rPr lang="pl-PL" sz="2000" dirty="0"/>
              <a:t>Zapalnemu racic często towarzyszy wydobywanie się serowatej ropy o nieprzyjemnym zapachu.  </a:t>
            </a:r>
          </a:p>
          <a:p>
            <a:r>
              <a:rPr lang="pl-PL" sz="2000" dirty="0"/>
              <a:t>Wykrycie zmian chorobowych u owiec wymaga szczegółowego badania klinicznego wszystkich zwierząt w stadzie, w przeciwnym razie może dojść do niezauważenia choroby co spowoduje szerzenie się zakażeń. </a:t>
            </a:r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74CBA46C-C1A1-DE05-6019-ECEAEFE725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2260" y="196644"/>
            <a:ext cx="3699739" cy="666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7321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439E22A-7F5E-5106-D1EA-EE880F72C0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12649"/>
          </a:xfrm>
        </p:spPr>
        <p:txBody>
          <a:bodyPr>
            <a:normAutofit/>
          </a:bodyPr>
          <a:lstStyle/>
          <a:p>
            <a:r>
              <a:rPr lang="pl-PL" sz="2800" dirty="0"/>
              <a:t>Działania w przypadki wykrycia ogniska FMD 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967249A-6C89-0633-20E5-A360259E00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872" y="1213164"/>
            <a:ext cx="9614780" cy="4963799"/>
          </a:xfrm>
        </p:spPr>
        <p:txBody>
          <a:bodyPr>
            <a:normAutofit fontScale="62500" lnSpcReduction="20000"/>
          </a:bodyPr>
          <a:lstStyle/>
          <a:p>
            <a:pPr lvl="1"/>
            <a:r>
              <a:rPr lang="pl-PL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Choroba kategorii A,D, E</a:t>
            </a:r>
          </a:p>
          <a:p>
            <a:pPr lvl="1"/>
            <a:r>
              <a:rPr lang="pl-PL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Zasady zwalczania zgodnie z Rozporządzeniem Parlamentu Europejskiego i Rady (UE) </a:t>
            </a:r>
            <a:r>
              <a:rPr lang="pl-PL" sz="16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2016/429</a:t>
            </a:r>
            <a:r>
              <a:rPr lang="pl-PL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z dnia 9 marca 2016 r. w sprawie przenośnych chorób zwierząt oraz zmieniającym i uchylającym niektóre akty w dziedzinie zdrowia zwierząt („Prawo o zdrowiu zwierząt”) i Rozporządzeniem delegowanym Komisji (UE) </a:t>
            </a:r>
            <a:r>
              <a:rPr lang="pl-PL" sz="16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2020/687</a:t>
            </a:r>
            <a:r>
              <a:rPr lang="pl-PL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z dnia 17 grudnia 2019 r. uzupełniającym rozporządzenie 2016/429 w odniesieniu do przepisów dotyczących zapobiegania niektórym chorobom umieszczonym w wykazie oraz ich zwalczania </a:t>
            </a:r>
          </a:p>
          <a:p>
            <a:pPr lvl="1"/>
            <a:r>
              <a:rPr lang="pl-PL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ognisku zabicie zwierząt, unieszkodliwianie zwłok, dezynfekcja</a:t>
            </a:r>
          </a:p>
          <a:p>
            <a:pPr lvl="1"/>
            <a:r>
              <a:rPr lang="pl-PL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Obszary objęte ograniczeniami: w obszarze zapowietrzonym (3 km) i zagrożonym (10 km) zakaz przemieszczeń zwierząt wrażliwych poza strefę (ewentualne odstępstwo do najbliższej rzeźni)</a:t>
            </a:r>
          </a:p>
          <a:p>
            <a:pPr lvl="1"/>
            <a:r>
              <a:rPr lang="pl-PL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</a:t>
            </a:r>
            <a:r>
              <a:rPr lang="pl-PL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obszarze buforowym ograniczenia takie jak w obszarze zagrożonym, PLW może wydać odstępstwa na podstawie analizy ryzyka.</a:t>
            </a:r>
          </a:p>
          <a:p>
            <a:pPr lvl="1"/>
            <a:endParaRPr lang="pl-PL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lvl="1"/>
            <a:r>
              <a:rPr lang="pl-PL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wydania zezwolenia na przemieszczenie ze </a:t>
            </a:r>
            <a:r>
              <a:rPr lang="pl-PL" sz="160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strefy buforowej, </a:t>
            </a:r>
            <a:r>
              <a:rPr lang="pl-PL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jedynie w przypadku:</a:t>
            </a:r>
          </a:p>
          <a:p>
            <a:pPr lvl="2"/>
            <a:r>
              <a:rPr lang="pl-PL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przemieszczania zwierząt bezpośrednio do rzeźni znajdującej się na terytorium tego samego państwa członkowskiego w celu ich natychmiastowego uboju. </a:t>
            </a:r>
          </a:p>
          <a:p>
            <a:pPr lvl="2"/>
            <a:r>
              <a:rPr lang="pl-PL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gdy środki transportu spełniają wymogi ustanowione w art. 24 rozporządzenia delegowanego (UE) 2020/687:</a:t>
            </a:r>
          </a:p>
          <a:p>
            <a:pPr marL="1371600" lvl="3" indent="0">
              <a:buNone/>
            </a:pPr>
            <a:r>
              <a:rPr lang="pl-PL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a) są skonstruowane i utrzymywane w sposób zapobiegający wszelkim przeciekom lub ucieczkom zwierząt, produktów lub wszelkich elementów stanowiących zagrożenie dla zdrowia zwierząt;</a:t>
            </a:r>
          </a:p>
          <a:p>
            <a:pPr marL="1371600" lvl="3" indent="0">
              <a:buNone/>
            </a:pPr>
            <a:r>
              <a:rPr lang="pl-PL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b) są oczyszczane i dezynfekowane niezwłocznie po każdym transporcie zwierząt, produktów lub wszelkich elementów stanowiących zagrożenie dla zdrowia zwierząt, a następnie, w stosownych przypadkach, dezynfekowane ponownie oraz każdorazowo wysuszone lub pozostawione do wyschnięcia przed jakimkolwiek nowym załadunkiem zwierząt lub produktów; </a:t>
            </a:r>
          </a:p>
          <a:p>
            <a:pPr marL="1371600" lvl="3" indent="0">
              <a:buNone/>
            </a:pPr>
            <a:r>
              <a:rPr lang="pl-PL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c) w stosownych przypadkach, są poddawane dezynsekcji i deratyzacji przed realizacją transportu.</a:t>
            </a:r>
          </a:p>
          <a:p>
            <a:pPr lvl="2"/>
            <a:r>
              <a:rPr lang="pl-PL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środki transportu są stosowane wyłącznie do przemieszczania gatunków podatnych o takim samym statusie zdrowotnym i utrzymywanych w tym samym zakładzie; </a:t>
            </a:r>
          </a:p>
          <a:p>
            <a:pPr lvl="2"/>
            <a:r>
              <a:rPr lang="pl-PL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środki transportu są plombowane przez właściwy organ w zakładzie pochodzenia po załadunku zwierząt i odplombowywane przez właściwy organ w rzeźni przeznaczenia.</a:t>
            </a:r>
          </a:p>
          <a:p>
            <a:pPr lvl="2"/>
            <a:r>
              <a:rPr lang="pl-PL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zwierzęta należące do gatunków wrażliwych podlegają kontroli klinicznej w okresie nie dłuższym niż 24 godziny przed dniem transportu.</a:t>
            </a:r>
            <a:endParaRPr lang="pl-PL" sz="1400" u="sng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1975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0D0FD3-04E5-C27A-6274-FADBECDA72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198D8DF-3C7C-9639-E07D-824596DDC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077" y="502020"/>
            <a:ext cx="6066504" cy="746677"/>
          </a:xfrm>
        </p:spPr>
        <p:txBody>
          <a:bodyPr anchor="b">
            <a:normAutofit fontScale="90000"/>
          </a:bodyPr>
          <a:lstStyle/>
          <a:p>
            <a:r>
              <a:rPr lang="pl-PL" sz="4000" b="1" dirty="0">
                <a:latin typeface="Aptos" panose="020B0004020202020204" pitchFamily="34" charset="0"/>
              </a:rPr>
              <a:t>Sytuacja epidemiologiczna  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BEE97108-BAE2-57E2-C8C6-B68F041D38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0811" y="1750717"/>
            <a:ext cx="5315189" cy="4217464"/>
          </a:xfrm>
        </p:spPr>
        <p:txBody>
          <a:bodyPr anchor="t">
            <a:normAutofit fontScale="85000" lnSpcReduction="10000"/>
          </a:bodyPr>
          <a:lstStyle/>
          <a:p>
            <a:r>
              <a:rPr lang="pl-PL" sz="1700" b="1" dirty="0">
                <a:latin typeface="Aptos" panose="020B0004020202020204" pitchFamily="34" charset="0"/>
              </a:rPr>
              <a:t>10 stycznia 2025 r. FMD potwierdzono w Niemczech</a:t>
            </a:r>
            <a:r>
              <a:rPr lang="pl-PL" sz="1700" dirty="0">
                <a:latin typeface="Aptos" panose="020B0004020202020204" pitchFamily="34" charset="0"/>
              </a:rPr>
              <a:t>, u 3 wołów domowych (</a:t>
            </a:r>
            <a:r>
              <a:rPr lang="pl-PL" sz="1700" dirty="0" err="1">
                <a:latin typeface="Aptos" panose="020B0004020202020204" pitchFamily="34" charset="0"/>
              </a:rPr>
              <a:t>water</a:t>
            </a:r>
            <a:r>
              <a:rPr lang="pl-PL" sz="1700" dirty="0">
                <a:latin typeface="Aptos" panose="020B0004020202020204" pitchFamily="34" charset="0"/>
              </a:rPr>
              <a:t> Buffalo; </a:t>
            </a:r>
            <a:r>
              <a:rPr lang="pl-PL" sz="1700" dirty="0" err="1">
                <a:latin typeface="Aptos" panose="020B0004020202020204" pitchFamily="34" charset="0"/>
              </a:rPr>
              <a:t>Bubalus</a:t>
            </a:r>
            <a:r>
              <a:rPr lang="pl-PL" sz="1700" dirty="0">
                <a:latin typeface="Aptos" panose="020B0004020202020204" pitchFamily="34" charset="0"/>
              </a:rPr>
              <a:t> </a:t>
            </a:r>
            <a:r>
              <a:rPr lang="pl-PL" sz="1700" dirty="0" err="1">
                <a:latin typeface="Aptos" panose="020B0004020202020204" pitchFamily="34" charset="0"/>
              </a:rPr>
              <a:t>bubalis</a:t>
            </a:r>
            <a:r>
              <a:rPr lang="pl-PL" sz="1700" dirty="0">
                <a:latin typeface="Aptos" panose="020B0004020202020204" pitchFamily="34" charset="0"/>
              </a:rPr>
              <a:t>) utrzymywanych w niewielkim gospodarstwie, utrzymującym łącznie 14 bawołów, zlokalizowanym w pobliżu Berlina (federal </a:t>
            </a:r>
            <a:r>
              <a:rPr lang="pl-PL" sz="1700" dirty="0" err="1">
                <a:latin typeface="Aptos" panose="020B0004020202020204" pitchFamily="34" charset="0"/>
              </a:rPr>
              <a:t>state</a:t>
            </a:r>
            <a:r>
              <a:rPr lang="pl-PL" sz="1700" dirty="0">
                <a:latin typeface="Aptos" panose="020B0004020202020204" pitchFamily="34" charset="0"/>
              </a:rPr>
              <a:t> Brandenburg/  </a:t>
            </a:r>
            <a:r>
              <a:rPr lang="pl-PL" sz="1700" dirty="0" err="1">
                <a:latin typeface="Aptos" panose="020B0004020202020204" pitchFamily="34" charset="0"/>
              </a:rPr>
              <a:t>district</a:t>
            </a:r>
            <a:r>
              <a:rPr lang="pl-PL" sz="1700" dirty="0">
                <a:latin typeface="Aptos" panose="020B0004020202020204" pitchFamily="34" charset="0"/>
              </a:rPr>
              <a:t> </a:t>
            </a:r>
            <a:r>
              <a:rPr lang="pl-PL" sz="1700" dirty="0" err="1">
                <a:latin typeface="Aptos" panose="020B0004020202020204" pitchFamily="34" charset="0"/>
              </a:rPr>
              <a:t>Markisch-Oderland</a:t>
            </a:r>
            <a:r>
              <a:rPr lang="pl-PL" sz="1700" dirty="0">
                <a:latin typeface="Aptos" panose="020B0004020202020204" pitchFamily="34" charset="0"/>
              </a:rPr>
              <a:t>/  </a:t>
            </a:r>
            <a:r>
              <a:rPr lang="pl-PL" sz="1700" dirty="0" err="1">
                <a:latin typeface="Aptos" panose="020B0004020202020204" pitchFamily="34" charset="0"/>
              </a:rPr>
              <a:t>Hoppegarten</a:t>
            </a:r>
            <a:r>
              <a:rPr lang="pl-PL" sz="1700" dirty="0">
                <a:latin typeface="Aptos" panose="020B0004020202020204" pitchFamily="34" charset="0"/>
              </a:rPr>
              <a:t>). </a:t>
            </a:r>
          </a:p>
          <a:p>
            <a:r>
              <a:rPr lang="pl-PL" sz="1700" dirty="0">
                <a:latin typeface="Aptos" panose="020B0004020202020204" pitchFamily="34" charset="0"/>
              </a:rPr>
              <a:t>Próbki do badań laboratoryjnych pobrano 9 stycznia. Zwierzęta zakażone padły. Wstępne podejrzenie choroby niebieskiego języka (BT) zostało wykluczone. Metodą RT-PCR wykryto obecność materiału genetycznego wirusa pryszczycy. </a:t>
            </a:r>
          </a:p>
          <a:p>
            <a:r>
              <a:rPr lang="pl-PL" sz="1700" dirty="0">
                <a:latin typeface="Aptos" panose="020B0004020202020204" pitchFamily="34" charset="0"/>
              </a:rPr>
              <a:t>Nie było przemieszczeń zwierząt ani produktów z i do gospodarstwa. Pozostałe zwierzęta w gospodarstwie zostały uśmiercone. Wokół ogniska w promieniu 3 i 10 km wyznaczono obszar zapowietrzony i zagrożony. </a:t>
            </a:r>
          </a:p>
          <a:p>
            <a:r>
              <a:rPr lang="pl-PL" sz="1700" dirty="0">
                <a:latin typeface="Aptos" panose="020B0004020202020204" pitchFamily="34" charset="0"/>
              </a:rPr>
              <a:t>Zabito zwierzęta wrażliwe w promieniu 1 km od ogniska.</a:t>
            </a:r>
          </a:p>
          <a:p>
            <a:r>
              <a:rPr lang="pl-PL" sz="1700" dirty="0">
                <a:latin typeface="Aptos" panose="020B0004020202020204" pitchFamily="34" charset="0"/>
              </a:rPr>
              <a:t>Od 11.01.2025 do 22.01.2025 wprowadzono zakaz przemieszczeń zwierząt, obornika i padłych zwierząt z i do gospodarstw w całej Brandenburgii.</a:t>
            </a:r>
          </a:p>
          <a:p>
            <a:pPr>
              <a:buFontTx/>
              <a:buChar char="-"/>
            </a:pPr>
            <a:endParaRPr lang="pl-PL" sz="1100" dirty="0"/>
          </a:p>
          <a:p>
            <a:pPr marL="0" indent="0">
              <a:buNone/>
            </a:pPr>
            <a:endParaRPr lang="pl-PL" sz="1100" dirty="0"/>
          </a:p>
          <a:p>
            <a:pPr marL="0" indent="0">
              <a:buNone/>
            </a:pPr>
            <a:endParaRPr lang="pl-PL" sz="1100" dirty="0"/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004B77FA-F4FF-4750-1D45-3FFDB2261F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8749"/>
          <a:stretch/>
        </p:blipFill>
        <p:spPr>
          <a:xfrm>
            <a:off x="7066135" y="1454336"/>
            <a:ext cx="4170530" cy="4946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7377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4372827-54DA-4D26-5601-DD15649D1D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426720"/>
            <a:ext cx="8596668" cy="853441"/>
          </a:xfrm>
        </p:spPr>
        <p:txBody>
          <a:bodyPr>
            <a:noAutofit/>
          </a:bodyPr>
          <a:lstStyle/>
          <a:p>
            <a:pPr algn="ctr"/>
            <a:r>
              <a:rPr lang="pl-PL" sz="2800" b="1" dirty="0">
                <a:latin typeface="+mn-lt"/>
              </a:rPr>
              <a:t>Działania służb niemieckich </a:t>
            </a:r>
            <a:r>
              <a:rPr lang="pl-PL" sz="2800" b="1" dirty="0">
                <a:effectLst/>
                <a:latin typeface="+mn-lt"/>
                <a:ea typeface="Aptos" panose="020B0004020202020204" pitchFamily="34" charset="0"/>
              </a:rPr>
              <a:t>badania w kierunku pryszczycy u zwierząt wrażliwych</a:t>
            </a:r>
            <a:endParaRPr lang="pl-PL" sz="2800" b="1" dirty="0">
              <a:latin typeface="+mn-lt"/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B0FE53D-28AC-04D1-AA8B-C535CA54B3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54629"/>
            <a:ext cx="8832426" cy="4386733"/>
          </a:xfrm>
        </p:spPr>
        <p:txBody>
          <a:bodyPr>
            <a:normAutofit fontScale="92500" lnSpcReduction="10000"/>
          </a:bodyPr>
          <a:lstStyle/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pl-PL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 obszarach objętych restrykcjami; przeprowadzono trzykrotne badania wirusologiczne i serologiczne,  łącznie przebadano ponad 7 400 próbek i wszystkie dały wynik ujemny. 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pl-PL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zwierzęta z Brandenburgii lub Berlina przewiezione do innych landów, od początku grudnia 2024 r. do czasu stwierdzenia ogniska. Przebadano &gt; 7 800 próbek i we wszystkich przypadkach otrzymano wynik ujemny.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pl-PL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zwierzęta </a:t>
            </a:r>
            <a:r>
              <a:rPr lang="pl-PL" sz="1800" dirty="0">
                <a:effectLst/>
                <a:latin typeface="Aptos" panose="020B0004020202020204" pitchFamily="34" charset="0"/>
                <a:ea typeface="Aptos" panose="020B0004020202020204" pitchFamily="34" charset="0"/>
              </a:rPr>
              <a:t>dzikie - upolowanych, znalezionych martwych lub przypadkowo zabitych w obrębie i poza strefami objętymi ograniczeniami. W sumie zbadano próbki od 479 dzikich zwierząt (dziki, jelenie i sarny) i w każdym przypadku wynik badania był ujemny.  </a:t>
            </a:r>
          </a:p>
          <a:p>
            <a:pPr marL="0" indent="0">
              <a:buNone/>
            </a:pPr>
            <a:endParaRPr lang="pl-PL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pl-PL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Światowa Organizacja Zdrowia Zwierząt (WOAH) od 12.03.2025 przywróciła status kraju "wolnego od pryszczycy (FMD) bez szczepień" dla zdecydowanej większości Niemiec. Jedynym wyjątkiem od tego statusu jest obecnie obszar "strefy zamkniętej", w odniesieniu do której zawieszenie statusu wolnego od pryszczycy i wdrożenie niektórych środków kontroli pryszczycy będzie nadal obowiązywało co najmniej do dnia 11 kwietnia 2025 r.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2355171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0D1031A-56CA-2032-92CA-4A83FF5A33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53143"/>
          </a:xfrm>
        </p:spPr>
        <p:txBody>
          <a:bodyPr/>
          <a:lstStyle/>
          <a:p>
            <a:r>
              <a:rPr lang="pl-PL" b="1" dirty="0">
                <a:latin typeface="Aptos" panose="020B0004020202020204" pitchFamily="34" charset="0"/>
              </a:rPr>
              <a:t>Przepisy UE </a:t>
            </a:r>
            <a:endParaRPr lang="pl-PL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ABB4869-E577-3DB4-416A-76D355F90D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z="1600" dirty="0">
                <a:effectLst/>
                <a:latin typeface="Aptos" panose="020B0004020202020204" pitchFamily="34" charset="0"/>
                <a:ea typeface="Aptos" panose="020B0004020202020204" pitchFamily="34" charset="0"/>
              </a:rPr>
              <a:t>decyzja wykonawcza Komisji (UE) 2025/87 z dnia 13 stycznia 2025 r. dotycząca niektórych tymczasowych środków nadzwyczajnych w odniesieniu do pryszczycy w Niemczech.</a:t>
            </a:r>
          </a:p>
          <a:p>
            <a:r>
              <a:rPr lang="pl-PL" sz="1600" dirty="0">
                <a:effectLst/>
                <a:latin typeface="Aptos" panose="020B0004020202020204" pitchFamily="34" charset="0"/>
                <a:ea typeface="Aptos" panose="020B0004020202020204" pitchFamily="34" charset="0"/>
              </a:rPr>
              <a:t>decyzja wykonawczą Komisji (UE) 2025/186 z dnia 24 stycznia 2025 r. dotyczącą niektórych środków nadzwyczajnych w odniesieniu do pryszczycy w Niemczech oraz uchylającą decyzję wykonawczą (UE) 2025/87.  </a:t>
            </a:r>
          </a:p>
          <a:p>
            <a:r>
              <a:rPr lang="pl-PL" sz="1600" dirty="0">
                <a:effectLst/>
                <a:latin typeface="Aptos" panose="020B0004020202020204" pitchFamily="34" charset="0"/>
                <a:ea typeface="Aptos" panose="020B0004020202020204" pitchFamily="34" charset="0"/>
              </a:rPr>
              <a:t>decyzja wykonawczą Komisji </a:t>
            </a:r>
            <a:r>
              <a:rPr lang="pl-PL" sz="1600" dirty="0">
                <a:latin typeface="Aptos" panose="020B0004020202020204" pitchFamily="34" charset="0"/>
              </a:rPr>
              <a:t>(UE) 2025/323 z dnia 11 lutego 2025 r. dotycząca niektórych środków nadzwyczajnych w odniesieniu do pryszczycy w Niemczech oraz uchylająca decyzję wykonawczą (UE) 2025/186 – termin do którego obowiązuje strefa buforowa 11.04.2025 r.</a:t>
            </a:r>
          </a:p>
        </p:txBody>
      </p:sp>
    </p:spTree>
    <p:extLst>
      <p:ext uri="{BB962C8B-B14F-4D97-AF65-F5344CB8AC3E}">
        <p14:creationId xmlns:p14="http://schemas.microsoft.com/office/powerpoint/2010/main" val="4181452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B320BF1-D5A4-F8C8-E3CC-766DCC5D1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31053"/>
            <a:ext cx="7234239" cy="540222"/>
          </a:xfrm>
        </p:spPr>
        <p:txBody>
          <a:bodyPr>
            <a:noAutofit/>
          </a:bodyPr>
          <a:lstStyle/>
          <a:p>
            <a:r>
              <a:rPr lang="pl-PL" b="1" dirty="0">
                <a:latin typeface="Aptos" panose="020B0004020202020204" pitchFamily="34" charset="0"/>
              </a:rPr>
              <a:t>Sytuacja epidemiologiczna Węgry (HU) </a:t>
            </a:r>
            <a:endParaRPr lang="pl-PL" dirty="0">
              <a:latin typeface="Aptos" panose="020B0004020202020204" pitchFamily="34" charset="0"/>
            </a:endParaRP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83FEC381-8455-500F-E311-CEEBE9AEDDF5}"/>
              </a:ext>
            </a:extLst>
          </p:cNvPr>
          <p:cNvSpPr txBox="1"/>
          <p:nvPr/>
        </p:nvSpPr>
        <p:spPr>
          <a:xfrm>
            <a:off x="579421" y="1321806"/>
            <a:ext cx="10774379" cy="5640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pl-PL" sz="1600" kern="100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ogniska FMD</a:t>
            </a:r>
            <a:r>
              <a:rPr lang="pl-PL" sz="1600" kern="100" dirty="0"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</a:t>
            </a:r>
            <a:r>
              <a:rPr lang="pl-PL" sz="1600" kern="100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bydła: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pl-PL" sz="1600" kern="100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marca 2025 r.  - 1 ognisko (</a:t>
            </a:r>
            <a:r>
              <a:rPr lang="pl-PL" sz="1600" dirty="0">
                <a:latin typeface="Aptos" panose="020B0004020202020204" pitchFamily="34" charset="0"/>
              </a:rPr>
              <a:t>1370 szt. bydła mlecznego)</a:t>
            </a:r>
            <a:endParaRPr lang="pl-PL" sz="1600" kern="100" dirty="0">
              <a:latin typeface="Aptos" panose="020B00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pl-PL" sz="1600" kern="100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26 marca 2025 r. – 1 ognisko (2573 </a:t>
            </a:r>
            <a:r>
              <a:rPr lang="pl-PL" sz="1600" dirty="0">
                <a:latin typeface="Aptos" panose="020B0004020202020204" pitchFamily="34" charset="0"/>
              </a:rPr>
              <a:t>szt. bydła mlecznego)</a:t>
            </a:r>
            <a:endParaRPr lang="pl-PL" sz="1600" kern="100" dirty="0">
              <a:latin typeface="Aptos" panose="020B00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pl-PL" sz="1600" kern="100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kwietnia 2025 r. – 2 ogniska (1 051 i 2597 </a:t>
            </a:r>
            <a:r>
              <a:rPr kumimoji="0" lang="pl-PL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sztuk bydła mlecznego)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pl-PL" sz="1600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17 kwietnia 2025 r. – 1 ognisko ( 875 szt. bydła mlecznego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l-PL" sz="1600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gospodarstwo kontaktowe 9888świń)</a:t>
            </a:r>
            <a:endParaRPr kumimoji="0" lang="pl-PL" sz="16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uLnTx/>
              <a:uFillTx/>
              <a:latin typeface="Aptos" panose="020B00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pl-PL" sz="1600" dirty="0" err="1">
                <a:latin typeface="Aptos" panose="020B0004020202020204" pitchFamily="34" charset="0"/>
              </a:rPr>
              <a:t>Serotyp</a:t>
            </a:r>
            <a:r>
              <a:rPr lang="pl-PL" sz="1600" dirty="0">
                <a:latin typeface="Aptos" panose="020B0004020202020204" pitchFamily="34" charset="0"/>
              </a:rPr>
              <a:t> O, 98-99% podobieństwo do szczepu izolowanego w Pakistanie 2017-2018.</a:t>
            </a:r>
            <a:endParaRPr lang="pl-PL" sz="1800" dirty="0">
              <a:latin typeface="Aptos" panose="020B0004020202020204" pitchFamily="34" charset="0"/>
            </a:endParaRPr>
          </a:p>
          <a:p>
            <a:r>
              <a:rPr lang="pl-PL" sz="1800" b="1" dirty="0">
                <a:latin typeface="Aptos" panose="020B0004020202020204" pitchFamily="34" charset="0"/>
              </a:rPr>
              <a:t>Działania władz HU: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>
                <a:latin typeface="Aptos" panose="020B0004020202020204" pitchFamily="34" charset="0"/>
              </a:rPr>
              <a:t>ustanawianie obszarów objętych ograniczeniami: obszar zapowietrzony i zagrożony w promieniu 3 i 10 km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>
                <a:latin typeface="Aptos" panose="020B0004020202020204" pitchFamily="34" charset="0"/>
              </a:rPr>
              <a:t>natychmiastowy zakaz przemieszczania  zwierząt wrażliwych na obszarze Węgier na zachód od Dunaju oraz w całym powiecie peszteńskim na 72 godziny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>
                <a:latin typeface="Aptos" panose="020B0004020202020204" pitchFamily="34" charset="0"/>
              </a:rPr>
              <a:t>zakaz przemieszczania wrażliwych zwierząt poza granice Węgier do odwołania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>
                <a:latin typeface="Aptos" panose="020B0004020202020204" pitchFamily="34" charset="0"/>
              </a:rPr>
              <a:t>zakaz organizowania wystaw i innych zgromadzeń wrażliwych gatunków zwierząt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>
                <a:latin typeface="Aptos" panose="020B0004020202020204" pitchFamily="34" charset="0"/>
              </a:rPr>
              <a:t>uśmiercanie zwierząt,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>
                <a:latin typeface="Aptos" panose="020B0004020202020204" pitchFamily="34" charset="0"/>
              </a:rPr>
              <a:t>szczepienia interwencyjne w celu ograniczenia szerzenia zakażenia  przed uśmiercaniem,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>
                <a:latin typeface="Aptos" panose="020B0004020202020204" pitchFamily="34" charset="0"/>
              </a:rPr>
              <a:t>unieszkodliwianie  zwłok,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>
                <a:latin typeface="Aptos" panose="020B0004020202020204" pitchFamily="34" charset="0"/>
              </a:rPr>
              <a:t>mycie i dezynfekcja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>
                <a:latin typeface="Aptos" panose="020B0004020202020204" pitchFamily="34" charset="0"/>
              </a:rPr>
              <a:t>zakaz polowań w obszarach; odstępstwo dotyczy wyłącznie odstrzału zwierząt wolnożyjących w celu badań laboratoryjnych </a:t>
            </a:r>
            <a:endParaRPr lang="pl-PL" sz="1600" kern="100" dirty="0">
              <a:effectLst/>
              <a:latin typeface="Aptos" panose="020B00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Obraz 9">
            <a:extLst>
              <a:ext uri="{FF2B5EF4-FFF2-40B4-BE49-F238E27FC236}">
                <a16:creationId xmlns:a16="http://schemas.microsoft.com/office/drawing/2014/main" id="{A727DD17-56E3-C023-77D9-11AB9D6818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8170" y="0"/>
            <a:ext cx="5033830" cy="3829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5658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9FB8BFF-1B3C-FE12-A11E-B76CD9D057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836" y="365125"/>
            <a:ext cx="6100846" cy="1325563"/>
          </a:xfrm>
        </p:spPr>
        <p:txBody>
          <a:bodyPr>
            <a:normAutofit fontScale="90000"/>
          </a:bodyPr>
          <a:lstStyle/>
          <a:p>
            <a:r>
              <a:rPr lang="pl-PL" sz="4000" b="1" dirty="0">
                <a:latin typeface="Aptos" panose="020B0004020202020204" pitchFamily="34" charset="0"/>
              </a:rPr>
              <a:t>Sytuacja epidemiologiczna Słowacja (SK) </a:t>
            </a:r>
            <a:endParaRPr lang="pl-PL" sz="4000" dirty="0">
              <a:latin typeface="Aptos" panose="020B0004020202020204" pitchFamily="34" charset="0"/>
            </a:endParaRPr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F50AF22E-0633-C2D9-E7FA-B144B064A2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54980" y="109040"/>
            <a:ext cx="5153891" cy="2899064"/>
          </a:xfrm>
        </p:spPr>
      </p:pic>
      <p:sp>
        <p:nvSpPr>
          <p:cNvPr id="6" name="pole tekstowe 5">
            <a:extLst>
              <a:ext uri="{FF2B5EF4-FFF2-40B4-BE49-F238E27FC236}">
                <a16:creationId xmlns:a16="http://schemas.microsoft.com/office/drawing/2014/main" id="{AA4BF794-006C-F3C7-62BB-B548BB4B58E8}"/>
              </a:ext>
            </a:extLst>
          </p:cNvPr>
          <p:cNvSpPr txBox="1"/>
          <p:nvPr/>
        </p:nvSpPr>
        <p:spPr>
          <a:xfrm>
            <a:off x="391386" y="1774844"/>
            <a:ext cx="9691269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>
                <a:latin typeface="Aptos" panose="020B0004020202020204" pitchFamily="34" charset="0"/>
              </a:rPr>
              <a:t>6 ognisk FMD, 7440 </a:t>
            </a:r>
            <a:r>
              <a:rPr lang="pl-PL" sz="1600" kern="100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szt. bydła: </a:t>
            </a:r>
            <a:endParaRPr lang="pl-PL" sz="1600" dirty="0">
              <a:latin typeface="Aptos" panose="020B00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l-PL" sz="1600" dirty="0">
                <a:latin typeface="Aptos" panose="020B0004020202020204" pitchFamily="34" charset="0"/>
              </a:rPr>
              <a:t>21 marca 2025 r. – 3 ogniska  670, 790, 1 301 szt. bydła mlecznego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l-PL" sz="1600" dirty="0">
                <a:latin typeface="Aptos" panose="020B0004020202020204" pitchFamily="34" charset="0"/>
              </a:rPr>
              <a:t>25 marca 2025 r. – 1 ognisko 279 szt. bydła mlecznego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l-PL" sz="1600" dirty="0">
                <a:latin typeface="Aptos" panose="020B0004020202020204" pitchFamily="34" charset="0"/>
              </a:rPr>
              <a:t>30 marca 2025 r. – 1 ognisko 3 526 szt. bydła mlecznego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l-PL" sz="1600" dirty="0">
                <a:latin typeface="Aptos" panose="020B0004020202020204" pitchFamily="34" charset="0"/>
              </a:rPr>
              <a:t>4 kwietnia 2025 r. – 1 ognisko </a:t>
            </a:r>
            <a:r>
              <a:rPr lang="pl-PL" sz="1600" b="0" i="0" dirty="0">
                <a:solidFill>
                  <a:srgbClr val="211F20"/>
                </a:solidFill>
                <a:effectLst/>
                <a:latin typeface="Aptos" panose="020B0004020202020204" pitchFamily="34" charset="0"/>
              </a:rPr>
              <a:t>874 szt. bydła mięsnego</a:t>
            </a:r>
          </a:p>
          <a:p>
            <a:endParaRPr lang="pl-PL" sz="1800" dirty="0">
              <a:latin typeface="Aptos" panose="020B0004020202020204" pitchFamily="34" charset="0"/>
            </a:endParaRPr>
          </a:p>
          <a:p>
            <a:r>
              <a:rPr lang="pl-PL" sz="1600" dirty="0">
                <a:latin typeface="Aptos" panose="020B0004020202020204" pitchFamily="34" charset="0"/>
              </a:rPr>
              <a:t>Działania władz SK: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>
                <a:latin typeface="Aptos" panose="020B0004020202020204" pitchFamily="34" charset="0"/>
              </a:rPr>
              <a:t>ustanawianie obszarów objętych ograniczeniami: obszar zapowietrzony i zagrożony w promieniu 3 i 10 km,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>
                <a:latin typeface="Aptos" panose="020B0004020202020204" pitchFamily="34" charset="0"/>
              </a:rPr>
              <a:t>natychmiastowy zakaz przemieszczania  zwierząt wrażliwych w SK i poza SK,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>
                <a:latin typeface="Aptos" panose="020B0004020202020204" pitchFamily="34" charset="0"/>
              </a:rPr>
              <a:t>zakaz transportu zwierząt wrażliwych przez obszar powiatów </a:t>
            </a:r>
            <a:r>
              <a:rPr lang="pl-PL" sz="1600" dirty="0" err="1">
                <a:latin typeface="Aptos" panose="020B0004020202020204" pitchFamily="34" charset="0"/>
              </a:rPr>
              <a:t>Komárno</a:t>
            </a:r>
            <a:r>
              <a:rPr lang="pl-PL" sz="1600" dirty="0">
                <a:latin typeface="Aptos" panose="020B0004020202020204" pitchFamily="34" charset="0"/>
              </a:rPr>
              <a:t> i </a:t>
            </a:r>
            <a:r>
              <a:rPr lang="pl-PL" sz="1600" dirty="0" err="1">
                <a:latin typeface="Aptos" panose="020B0004020202020204" pitchFamily="34" charset="0"/>
              </a:rPr>
              <a:t>Dunajská</a:t>
            </a:r>
            <a:r>
              <a:rPr lang="pl-PL" sz="1600" dirty="0">
                <a:latin typeface="Aptos" panose="020B0004020202020204" pitchFamily="34" charset="0"/>
              </a:rPr>
              <a:t> </a:t>
            </a:r>
            <a:r>
              <a:rPr lang="pl-PL" sz="1600" dirty="0" err="1">
                <a:latin typeface="Aptos" panose="020B0004020202020204" pitchFamily="34" charset="0"/>
              </a:rPr>
              <a:t>Streda</a:t>
            </a:r>
            <a:endParaRPr lang="pl-PL" sz="1600" dirty="0">
              <a:latin typeface="Aptos" panose="020B00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>
                <a:latin typeface="Aptos" panose="020B0004020202020204" pitchFamily="34" charset="0"/>
              </a:rPr>
              <a:t>zakaz transportu zwierząt wrażliwych przez przejścia graniczne: </a:t>
            </a:r>
            <a:r>
              <a:rPr lang="pl-PL" sz="1600" dirty="0" err="1">
                <a:latin typeface="Aptos" panose="020B0004020202020204" pitchFamily="34" charset="0"/>
              </a:rPr>
              <a:t>Čunovo</a:t>
            </a:r>
            <a:r>
              <a:rPr lang="pl-PL" sz="1600" dirty="0">
                <a:latin typeface="Aptos" panose="020B0004020202020204" pitchFamily="34" charset="0"/>
              </a:rPr>
              <a:t>/</a:t>
            </a:r>
            <a:r>
              <a:rPr lang="pl-PL" sz="1600" dirty="0" err="1">
                <a:latin typeface="Aptos" panose="020B0004020202020204" pitchFamily="34" charset="0"/>
              </a:rPr>
              <a:t>Rusovce</a:t>
            </a:r>
            <a:r>
              <a:rPr lang="pl-PL" sz="1600" dirty="0">
                <a:latin typeface="Aptos" panose="020B0004020202020204" pitchFamily="34" charset="0"/>
              </a:rPr>
              <a:t> - Rajka, </a:t>
            </a:r>
            <a:r>
              <a:rPr lang="pl-PL" sz="1600" dirty="0" err="1">
                <a:latin typeface="Aptos" panose="020B0004020202020204" pitchFamily="34" charset="0"/>
              </a:rPr>
              <a:t>Medveďov</a:t>
            </a:r>
            <a:r>
              <a:rPr lang="pl-PL" sz="1600" dirty="0">
                <a:latin typeface="Aptos" panose="020B0004020202020204" pitchFamily="34" charset="0"/>
              </a:rPr>
              <a:t> - </a:t>
            </a:r>
            <a:r>
              <a:rPr lang="pl-PL" sz="1600" dirty="0" err="1">
                <a:latin typeface="Aptos" panose="020B0004020202020204" pitchFamily="34" charset="0"/>
              </a:rPr>
              <a:t>Vámosszabadi</a:t>
            </a:r>
            <a:r>
              <a:rPr lang="pl-PL" sz="1600" dirty="0">
                <a:latin typeface="Aptos" panose="020B0004020202020204" pitchFamily="34" charset="0"/>
              </a:rPr>
              <a:t>, </a:t>
            </a:r>
            <a:r>
              <a:rPr lang="pl-PL" sz="1600" dirty="0" err="1">
                <a:latin typeface="Aptos" panose="020B0004020202020204" pitchFamily="34" charset="0"/>
              </a:rPr>
              <a:t>Komárno</a:t>
            </a:r>
            <a:r>
              <a:rPr lang="pl-PL" sz="1600" dirty="0">
                <a:latin typeface="Aptos" panose="020B0004020202020204" pitchFamily="34" charset="0"/>
              </a:rPr>
              <a:t> - </a:t>
            </a:r>
            <a:r>
              <a:rPr lang="pl-PL" sz="1600" dirty="0" err="1">
                <a:latin typeface="Aptos" panose="020B0004020202020204" pitchFamily="34" charset="0"/>
              </a:rPr>
              <a:t>Komárom</a:t>
            </a:r>
            <a:r>
              <a:rPr lang="pl-PL" sz="1600" dirty="0">
                <a:latin typeface="Aptos" panose="020B0004020202020204" pitchFamily="34" charset="0"/>
              </a:rPr>
              <a:t> i </a:t>
            </a:r>
            <a:r>
              <a:rPr lang="pl-PL" sz="1600" dirty="0" err="1">
                <a:latin typeface="Aptos" panose="020B0004020202020204" pitchFamily="34" charset="0"/>
              </a:rPr>
              <a:t>Štúrovo</a:t>
            </a:r>
            <a:r>
              <a:rPr lang="pl-PL" sz="1600" dirty="0">
                <a:latin typeface="Aptos" panose="020B0004020202020204" pitchFamily="34" charset="0"/>
              </a:rPr>
              <a:t> - Esztergom,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>
                <a:latin typeface="Aptos" panose="020B0004020202020204" pitchFamily="34" charset="0"/>
              </a:rPr>
              <a:t>zakaz organizowania wystaw i innych zgromadzeń wrażliwych gatunków zwierząt,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>
                <a:latin typeface="Aptos" panose="020B0004020202020204" pitchFamily="34" charset="0"/>
              </a:rPr>
              <a:t>uśmiercanie zwierząt w ogniskach,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>
                <a:latin typeface="Aptos" panose="020B0004020202020204" pitchFamily="34" charset="0"/>
              </a:rPr>
              <a:t>szczepienia interwencyjne w celu ograniczenia szerzenia zakażenia  przed uśmiercaniem,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>
                <a:latin typeface="Aptos" panose="020B0004020202020204" pitchFamily="34" charset="0"/>
              </a:rPr>
              <a:t> unieszkodliwianie  zwłok,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>
                <a:latin typeface="Aptos" panose="020B0004020202020204" pitchFamily="34" charset="0"/>
              </a:rPr>
              <a:t>zakaz polowań </a:t>
            </a:r>
          </a:p>
          <a:p>
            <a:endParaRPr lang="pl-PL" sz="1800" dirty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904669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595C48D-899F-0049-C201-CBA642364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6382" y="355671"/>
            <a:ext cx="10247626" cy="848039"/>
          </a:xfrm>
        </p:spPr>
        <p:txBody>
          <a:bodyPr/>
          <a:lstStyle/>
          <a:p>
            <a:pPr algn="ctr"/>
            <a:r>
              <a:rPr lang="pl-PL" b="1" dirty="0">
                <a:latin typeface="Aptos" panose="020B0004020202020204" pitchFamily="34" charset="0"/>
              </a:rPr>
              <a:t>Przepisy krajowe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B3F2A89-7076-59FE-AEC4-F590601D23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2461" y="1203710"/>
            <a:ext cx="9427248" cy="4583754"/>
          </a:xfrm>
        </p:spPr>
        <p:txBody>
          <a:bodyPr>
            <a:normAutofit fontScale="77500" lnSpcReduction="20000"/>
          </a:bodyPr>
          <a:lstStyle/>
          <a:p>
            <a:r>
              <a:rPr lang="pl-PL" sz="2400" b="1" dirty="0">
                <a:latin typeface="Aptos" panose="020B0004020202020204" pitchFamily="34" charset="0"/>
              </a:rPr>
              <a:t>rozporządzenie Ministra Rolnictwa i Rozwoju Wsi z dnia 7 marca 2025 r. w sprawie zakazu wprowadzania na terytorium Rzeczypospolitej Polskiej zwierząt, produktów i przedmiotów, które mogą przenosić pryszczycę</a:t>
            </a:r>
            <a:r>
              <a:rPr lang="pl-PL" sz="2400" dirty="0">
                <a:latin typeface="Aptos" panose="020B0004020202020204" pitchFamily="34" charset="0"/>
              </a:rPr>
              <a:t>: zakaz dotyczył terytorium Węgier oraz okresu </a:t>
            </a:r>
            <a:r>
              <a:rPr lang="pl-PL" sz="2400" dirty="0" err="1">
                <a:latin typeface="Aptos" panose="020B0004020202020204" pitchFamily="34" charset="0"/>
              </a:rPr>
              <a:t>Komárno</a:t>
            </a:r>
            <a:r>
              <a:rPr lang="pl-PL" sz="2400" dirty="0">
                <a:latin typeface="Aptos" panose="020B0004020202020204" pitchFamily="34" charset="0"/>
              </a:rPr>
              <a:t> w kraju </a:t>
            </a:r>
            <a:r>
              <a:rPr lang="pl-PL" sz="2400" dirty="0" err="1">
                <a:latin typeface="Aptos" panose="020B0004020202020204" pitchFamily="34" charset="0"/>
              </a:rPr>
              <a:t>Nitriansky</a:t>
            </a:r>
            <a:r>
              <a:rPr lang="pl-PL" sz="2400" dirty="0">
                <a:latin typeface="Aptos" panose="020B0004020202020204" pitchFamily="34" charset="0"/>
              </a:rPr>
              <a:t>, okresu </a:t>
            </a:r>
            <a:r>
              <a:rPr lang="pl-PL" sz="2400" dirty="0" err="1">
                <a:latin typeface="Aptos" panose="020B0004020202020204" pitchFamily="34" charset="0"/>
              </a:rPr>
              <a:t>Dunajská</a:t>
            </a:r>
            <a:r>
              <a:rPr lang="pl-PL" sz="2400" dirty="0">
                <a:latin typeface="Aptos" panose="020B0004020202020204" pitchFamily="34" charset="0"/>
              </a:rPr>
              <a:t> </a:t>
            </a:r>
            <a:r>
              <a:rPr lang="pl-PL" sz="2400" dirty="0" err="1">
                <a:latin typeface="Aptos" panose="020B0004020202020204" pitchFamily="34" charset="0"/>
              </a:rPr>
              <a:t>Streda</a:t>
            </a:r>
            <a:r>
              <a:rPr lang="pl-PL" sz="2400" dirty="0">
                <a:latin typeface="Aptos" panose="020B0004020202020204" pitchFamily="34" charset="0"/>
              </a:rPr>
              <a:t>     w kraju </a:t>
            </a:r>
            <a:r>
              <a:rPr lang="pl-PL" sz="2400" dirty="0" err="1">
                <a:latin typeface="Aptos" panose="020B0004020202020204" pitchFamily="34" charset="0"/>
              </a:rPr>
              <a:t>Trnavský</a:t>
            </a:r>
            <a:r>
              <a:rPr lang="pl-PL" sz="2400" dirty="0">
                <a:latin typeface="Aptos" panose="020B0004020202020204" pitchFamily="34" charset="0"/>
              </a:rPr>
              <a:t>  </a:t>
            </a:r>
          </a:p>
          <a:p>
            <a:endParaRPr lang="pl-PL" sz="2400" dirty="0">
              <a:latin typeface="Aptos" panose="020B0004020202020204" pitchFamily="34" charset="0"/>
            </a:endParaRPr>
          </a:p>
          <a:p>
            <a:r>
              <a:rPr lang="pl-PL" sz="2400" b="1" dirty="0">
                <a:latin typeface="Aptos" panose="020B0004020202020204" pitchFamily="34" charset="0"/>
              </a:rPr>
              <a:t>rozporządzenie Ministra Rolnictwa i Rozwoju Wsi z dnia 21 marca 2025 r. w sprawie zakazu wprowadzania na terytorium Rzeczypospolitej Polskiej zwierząt, produktów i przedmiotów, które mogą przenosić pryszczycę - </a:t>
            </a:r>
            <a:r>
              <a:rPr lang="pl-PL" sz="2400" dirty="0">
                <a:latin typeface="Aptos" panose="020B0004020202020204" pitchFamily="34" charset="0"/>
              </a:rPr>
              <a:t>zakaz dotyczył terytorium Słowacji</a:t>
            </a:r>
          </a:p>
          <a:p>
            <a:r>
              <a:rPr lang="pl-PL" sz="2400" b="1" dirty="0">
                <a:latin typeface="Aptos" panose="020B0004020202020204" pitchFamily="34" charset="0"/>
              </a:rPr>
              <a:t>rozporządzenie Ministra Rolnictwa i Rozwoju Wsi z dnia 27 marca 2025 r. </a:t>
            </a:r>
            <a:r>
              <a:rPr lang="pl-PL" sz="2400" dirty="0">
                <a:latin typeface="Aptos" panose="020B0004020202020204" pitchFamily="34" charset="0"/>
              </a:rPr>
              <a:t>w sprawie zakazu wprowadzania na terytorium Rzeczypospolitej Polskiej zwierząt, produktów i przedmiotów, które mogą przenosić pryszczycę </a:t>
            </a:r>
            <a:r>
              <a:rPr lang="pl-PL" sz="2400" b="1" dirty="0">
                <a:latin typeface="Aptos" panose="020B0004020202020204" pitchFamily="34" charset="0"/>
              </a:rPr>
              <a:t>- </a:t>
            </a:r>
            <a:r>
              <a:rPr lang="pl-PL" sz="2400" dirty="0">
                <a:latin typeface="Aptos" panose="020B0004020202020204" pitchFamily="34" charset="0"/>
              </a:rPr>
              <a:t>zakaz dotyczył terytorium Węgier i powiatu </a:t>
            </a:r>
            <a:r>
              <a:rPr lang="pl-PL" sz="2400" dirty="0" err="1">
                <a:latin typeface="Aptos" panose="020B0004020202020204" pitchFamily="34" charset="0"/>
              </a:rPr>
              <a:t>Neusiedl</a:t>
            </a:r>
            <a:r>
              <a:rPr lang="pl-PL" sz="2400" dirty="0">
                <a:latin typeface="Aptos" panose="020B0004020202020204" pitchFamily="34" charset="0"/>
              </a:rPr>
              <a:t> </a:t>
            </a:r>
            <a:r>
              <a:rPr lang="pl-PL" sz="2400" dirty="0" err="1">
                <a:latin typeface="Aptos" panose="020B0004020202020204" pitchFamily="34" charset="0"/>
              </a:rPr>
              <a:t>am</a:t>
            </a:r>
            <a:r>
              <a:rPr lang="pl-PL" sz="2400" dirty="0">
                <a:latin typeface="Aptos" panose="020B0004020202020204" pitchFamily="34" charset="0"/>
              </a:rPr>
              <a:t> </a:t>
            </a:r>
            <a:r>
              <a:rPr lang="pl-PL" sz="2400" dirty="0" err="1">
                <a:latin typeface="Aptos" panose="020B0004020202020204" pitchFamily="34" charset="0"/>
              </a:rPr>
              <a:t>See</a:t>
            </a:r>
            <a:r>
              <a:rPr lang="pl-PL" sz="2400" dirty="0">
                <a:latin typeface="Aptos" panose="020B0004020202020204" pitchFamily="34" charset="0"/>
              </a:rPr>
              <a:t> w landzie </a:t>
            </a:r>
            <a:r>
              <a:rPr lang="pl-PL" sz="2400" dirty="0" err="1">
                <a:latin typeface="Aptos" panose="020B0004020202020204" pitchFamily="34" charset="0"/>
              </a:rPr>
              <a:t>Burgenland</a:t>
            </a:r>
            <a:r>
              <a:rPr lang="pl-PL" sz="2400" dirty="0">
                <a:latin typeface="Aptos" panose="020B0004020202020204" pitchFamily="34" charset="0"/>
              </a:rPr>
              <a:t> w Austrii</a:t>
            </a:r>
            <a:r>
              <a:rPr lang="pl-PL" sz="2800" dirty="0">
                <a:latin typeface="Aptos" panose="020B0004020202020204" pitchFamily="34" charset="0"/>
              </a:rPr>
              <a:t> </a:t>
            </a:r>
          </a:p>
          <a:p>
            <a:r>
              <a:rPr lang="pl-PL" sz="2800" dirty="0">
                <a:latin typeface="Aptos" panose="020B0004020202020204" pitchFamily="34" charset="0"/>
              </a:rPr>
              <a:t>Przepisy krajowe stosowane do czasu przyjęcia przez KE przepisów wprowadzających regionalizację (decyzje wykonawcze Komisji)</a:t>
            </a:r>
          </a:p>
          <a:p>
            <a:endParaRPr lang="pl-PL" sz="2500" dirty="0"/>
          </a:p>
          <a:p>
            <a:endParaRPr lang="pl-PL" sz="2500" dirty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5516107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84A39CF-5D29-77FB-E262-C60D6291CE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50" y="355698"/>
            <a:ext cx="9748298" cy="612649"/>
          </a:xfrm>
        </p:spPr>
        <p:txBody>
          <a:bodyPr>
            <a:noAutofit/>
          </a:bodyPr>
          <a:lstStyle/>
          <a:p>
            <a:pPr algn="ctr"/>
            <a:r>
              <a:rPr lang="pl-PL" b="1" dirty="0">
                <a:latin typeface="Aptos" panose="020B0004020202020204" pitchFamily="34" charset="0"/>
              </a:rPr>
              <a:t>Przepisy UE 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2703F94-FD68-1A6B-874E-4EA060D94F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4164" y="1383899"/>
            <a:ext cx="9238672" cy="4728409"/>
          </a:xfrm>
        </p:spPr>
        <p:txBody>
          <a:bodyPr>
            <a:normAutofit lnSpcReduction="10000"/>
          </a:bodyPr>
          <a:lstStyle/>
          <a:p>
            <a:r>
              <a:rPr lang="pl-PL" sz="1800" dirty="0">
                <a:effectLst/>
                <a:latin typeface="Aptos" panose="020B0004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decyzja wykonawcza Komisji (UE) 2025/496 z dnia 11 marca 2025 r. dotyczącej niektórych tymczasowych środków nadzwyczajnych w odniesieniu do pryszczycy na Węgrzech</a:t>
            </a:r>
            <a:endParaRPr lang="pl-PL" sz="1800" dirty="0">
              <a:latin typeface="Aptos" panose="020B0004020202020204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pl-PL" sz="1800" dirty="0">
                <a:effectLst/>
                <a:latin typeface="Aptos" panose="020B0004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decyzja wykonawcza Komisji (UE) 2025/613 z dnia 24 marca 2025 r. dotycząca niektórych środków nadzwyczajnych w odniesieniu do pryszczycy na Węgrzech oraz uchylająca decyzję wykonawczą (UE) 2025/496 (notyfikowana jako dokument nr C(2025)1898) </a:t>
            </a:r>
          </a:p>
          <a:p>
            <a:r>
              <a:rPr lang="pl-PL" sz="1800" dirty="0">
                <a:effectLst/>
                <a:latin typeface="Aptos" panose="020B0004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decyzja wykonawcza Komisji (UE) 2025/654 z dnia 26 marca 2025 r. dotycząca niektórych środków nadzwyczajnych w odniesieniu do pryszczycy na Węgrzech i Słowacji oraz zmieniająca decyzję wykonawczą (UE) 2025/613 </a:t>
            </a:r>
          </a:p>
          <a:p>
            <a:r>
              <a:rPr lang="pl-PL" sz="1800" dirty="0">
                <a:effectLst/>
                <a:latin typeface="Aptos" panose="020B0004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decyzja wykonawcza Komisji</a:t>
            </a:r>
            <a:r>
              <a:rPr lang="pl-PL" sz="1800" dirty="0">
                <a:latin typeface="Aptos" panose="020B0004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(UE) 2025/672 z dnia 31 marca 2025 r. dotycząca niektórych środków nadzwyczajnych w odniesieniu do ognisk pryszczycy na Węgrzech i Słowacji oraz uchylająca decyzję wykonawczą (UE) 2025/613 – </a:t>
            </a:r>
            <a:r>
              <a:rPr lang="pl-PL" sz="1800" b="1" dirty="0">
                <a:latin typeface="Aptos" panose="020B0004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wprowadzenie obszaru buforowego </a:t>
            </a:r>
          </a:p>
          <a:p>
            <a:r>
              <a:rPr lang="pl-PL" sz="1800" dirty="0">
                <a:effectLst/>
                <a:latin typeface="Aptos" panose="020B0004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decyzja wykonawcza Komisji</a:t>
            </a:r>
            <a:r>
              <a:rPr lang="pl-PL" sz="1800" i="0" dirty="0">
                <a:solidFill>
                  <a:srgbClr val="333333"/>
                </a:solidFill>
                <a:effectLst/>
                <a:latin typeface="Aptos" panose="020B0004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(UE) </a:t>
            </a:r>
            <a:r>
              <a:rPr lang="pl-PL" sz="1800" b="1" i="0" dirty="0">
                <a:solidFill>
                  <a:srgbClr val="333333"/>
                </a:solidFill>
                <a:effectLst/>
                <a:latin typeface="Aptos" panose="020B0004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2025/696 z dnia 3 kwietnia 2025 </a:t>
            </a:r>
            <a:r>
              <a:rPr lang="pl-PL" sz="1800" i="0" dirty="0">
                <a:solidFill>
                  <a:srgbClr val="333333"/>
                </a:solidFill>
                <a:effectLst/>
                <a:latin typeface="Aptos" panose="020B0004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r. zmieniająca załącznik do decyzji wykonawczej (UE) 2025/672 dotyczącej niektórych środków nadzwyczajnych w odniesieniu do ognisk pryszczycy na Węgrzech i Słowacji </a:t>
            </a:r>
            <a:endParaRPr lang="pl-PL" sz="1800" dirty="0">
              <a:latin typeface="Aptos" panose="020B0004020202020204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4824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79F071-70FF-3967-9EE6-87A9EEB6B1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0E5A605-D0B6-29A8-22A1-A4BC7E2311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923" y="233056"/>
            <a:ext cx="6635578" cy="612649"/>
          </a:xfrm>
        </p:spPr>
        <p:txBody>
          <a:bodyPr>
            <a:noAutofit/>
          </a:bodyPr>
          <a:lstStyle/>
          <a:p>
            <a:pPr algn="ctr"/>
            <a:r>
              <a:rPr lang="pl-PL" b="1" dirty="0">
                <a:latin typeface="Aptos" panose="020B0004020202020204" pitchFamily="34" charset="0"/>
              </a:rPr>
              <a:t>Działania polskich służb  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F3B9C05-4279-9B65-107D-A898EE153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6818" y="1159497"/>
            <a:ext cx="6635578" cy="4952811"/>
          </a:xfrm>
        </p:spPr>
        <p:txBody>
          <a:bodyPr>
            <a:normAutofit/>
          </a:bodyPr>
          <a:lstStyle/>
          <a:p>
            <a:r>
              <a:rPr lang="pl-PL" sz="1800" dirty="0">
                <a:effectLst/>
                <a:latin typeface="Aptos" panose="020B0004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Sztab Kryzysowy w </a:t>
            </a:r>
            <a:r>
              <a:rPr lang="pl-PL" sz="1800" dirty="0" err="1">
                <a:effectLst/>
                <a:latin typeface="Aptos" panose="020B0004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MRiRW</a:t>
            </a:r>
            <a:endParaRPr lang="pl-PL" sz="1800" dirty="0">
              <a:effectLst/>
              <a:latin typeface="Aptos" panose="020B0004020202020204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pl-PL" dirty="0">
                <a:latin typeface="Aptos" panose="020B0004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R</a:t>
            </a:r>
            <a:r>
              <a:rPr lang="pl-PL" sz="1800" dirty="0">
                <a:effectLst/>
                <a:latin typeface="Aptos" panose="020B0004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ygorystyczne kontrole przesyłek zwierząt i produktów pochodzenia zwierzęcego na granicy z udziałem Inspekcji Weterynaryjnej, Straży </a:t>
            </a:r>
            <a:r>
              <a:rPr lang="pl-PL" dirty="0">
                <a:latin typeface="Aptos" panose="020B0004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Granicznej, Policji, ITD, KAS</a:t>
            </a:r>
          </a:p>
          <a:p>
            <a:r>
              <a:rPr lang="pl-PL" sz="1800" dirty="0">
                <a:effectLst/>
                <a:latin typeface="Aptos" panose="020B0004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Dezynfekcja pojazdów ze zwierzętami wrażliwymi na przejściach drogowych (bramki, maty dezynfekcyjne oraz udział Straży Pożarnej)  </a:t>
            </a:r>
          </a:p>
          <a:p>
            <a:r>
              <a:rPr lang="pl-PL" dirty="0">
                <a:latin typeface="Aptos" panose="020B0004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K</a:t>
            </a:r>
            <a:r>
              <a:rPr lang="pl-PL" sz="1800" dirty="0">
                <a:effectLst/>
                <a:latin typeface="Aptos" panose="020B0004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ontrole przesyłek zwierząt w gospodarstwach, pochodzących z Węgier i Słowacji, wprowadzonych do Polski w okresie monitorowania choroby i pobieranie próbek do badań w uzasadnionych przypadkach </a:t>
            </a:r>
          </a:p>
          <a:p>
            <a:r>
              <a:rPr lang="pl-PL" sz="1800" dirty="0">
                <a:effectLst/>
                <a:latin typeface="Aptos" panose="020B0004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Akcje informacyjne dla hodowców zwierząt, </a:t>
            </a:r>
            <a:r>
              <a:rPr lang="pl-PL" dirty="0">
                <a:latin typeface="Aptos" panose="020B0004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organizacji branżowych, lekarzy weterynarii, myśliwych </a:t>
            </a:r>
          </a:p>
          <a:p>
            <a:r>
              <a:rPr lang="pl-PL" dirty="0">
                <a:latin typeface="Aptos" panose="020B0004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Gotowość krajowego laboratorium referencyjnego do diagnostyki laboratoryjnej 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391EE135-D62E-4D80-61B8-C3879C9131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4455" y="233056"/>
            <a:ext cx="3654077" cy="2439240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22EDA6B6-CEBC-47BE-E675-C1214922C4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7778" y="2971252"/>
            <a:ext cx="2506918" cy="3521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0183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BD4F0E-3AEB-445A-6F3A-41415BEF6D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B5E3C8B-5354-A549-0E60-6F9D8FE14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216" y="203436"/>
            <a:ext cx="10515600" cy="1325563"/>
          </a:xfrm>
        </p:spPr>
        <p:txBody>
          <a:bodyPr>
            <a:normAutofit/>
          </a:bodyPr>
          <a:lstStyle/>
          <a:p>
            <a:r>
              <a:rPr lang="pl-PL" b="1" dirty="0">
                <a:latin typeface="Aptos" panose="020B0004020202020204" pitchFamily="34" charset="0"/>
              </a:rPr>
              <a:t>Ochrona stad przed zakażeniem 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9EB08C3-9529-A5BB-29B5-B2C57ADC36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154" y="1219907"/>
            <a:ext cx="10610662" cy="4621622"/>
          </a:xfrm>
        </p:spPr>
        <p:txBody>
          <a:bodyPr>
            <a:normAutofit lnSpcReduction="10000"/>
          </a:bodyPr>
          <a:lstStyle/>
          <a:p>
            <a:r>
              <a:rPr lang="pl-PL" sz="2000" b="1" dirty="0">
                <a:latin typeface="Aptos" panose="020B0004020202020204" pitchFamily="34" charset="0"/>
              </a:rPr>
              <a:t>Zwierzęta wprowadzane do stad muszą pochodzić z wiadomego źródła </a:t>
            </a:r>
          </a:p>
          <a:p>
            <a:r>
              <a:rPr lang="pl-PL" sz="2000" b="1" dirty="0">
                <a:latin typeface="Aptos" panose="020B0004020202020204" pitchFamily="34" charset="0"/>
              </a:rPr>
              <a:t>Zwierzęta muszą być oznakowane </a:t>
            </a:r>
          </a:p>
          <a:p>
            <a:r>
              <a:rPr lang="pl-PL" sz="2000" b="1" dirty="0">
                <a:latin typeface="Aptos" panose="020B0004020202020204" pitchFamily="34" charset="0"/>
              </a:rPr>
              <a:t>W przypadku zakupu zwierząt z innych państw, muszą być zaopatrzone w świadectwo zdrowia potwierdzające ich pochodzenie i status zdrowotny (w przypadku świń także w obrocie krajowym)</a:t>
            </a:r>
          </a:p>
          <a:p>
            <a:r>
              <a:rPr lang="pl-PL" sz="2000" b="1" dirty="0">
                <a:latin typeface="Aptos" panose="020B0004020202020204" pitchFamily="34" charset="0"/>
              </a:rPr>
              <a:t>Stosowanie paszy i ściółki pochodzących z wiadomego źródła </a:t>
            </a:r>
          </a:p>
          <a:p>
            <a:r>
              <a:rPr lang="pl-PL" sz="2000" b="1" dirty="0">
                <a:latin typeface="Aptos" panose="020B0004020202020204" pitchFamily="34" charset="0"/>
              </a:rPr>
              <a:t>Zapewnienie czystości i higieny w gospodarstwie  </a:t>
            </a:r>
          </a:p>
          <a:p>
            <a:r>
              <a:rPr lang="pl-PL" sz="2000" b="1" dirty="0">
                <a:latin typeface="Aptos" panose="020B0004020202020204" pitchFamily="34" charset="0"/>
              </a:rPr>
              <a:t>Nieużywanie narzędzi i sprzętów z innych gospodarstw </a:t>
            </a:r>
          </a:p>
          <a:p>
            <a:r>
              <a:rPr lang="pl-PL" sz="2000" b="1" dirty="0">
                <a:latin typeface="Aptos" panose="020B0004020202020204" pitchFamily="34" charset="0"/>
              </a:rPr>
              <a:t>Stosowanie środków dezynfekcyjnych wirusobójczych (</a:t>
            </a:r>
            <a:r>
              <a:rPr lang="pl-PL" sz="2000" b="1" dirty="0" err="1">
                <a:latin typeface="Aptos" panose="020B0004020202020204" pitchFamily="34" charset="0"/>
              </a:rPr>
              <a:t>pH</a:t>
            </a:r>
            <a:r>
              <a:rPr lang="pl-PL" sz="2000" b="1" dirty="0">
                <a:latin typeface="Aptos" panose="020B0004020202020204" pitchFamily="34" charset="0"/>
              </a:rPr>
              <a:t> kwaśne poniżej 6 lub zasadowe powyżej 9) </a:t>
            </a:r>
          </a:p>
          <a:p>
            <a:pPr marL="0" indent="0">
              <a:buNone/>
              <a:defRPr/>
            </a:pPr>
            <a:r>
              <a:rPr lang="pl-PL" sz="3200" b="1" dirty="0">
                <a:solidFill>
                  <a:srgbClr val="FF0000"/>
                </a:solidFill>
                <a:latin typeface="Aptos" panose="020B0004020202020204" pitchFamily="34" charset="0"/>
              </a:rPr>
              <a:t>Zapewnienie wysokiego poziomu bezpieczeństwa biologicznego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pl-PL" dirty="0"/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43AAFF08-A995-D124-BA90-0E13E59CE90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309"/>
          <a:stretch/>
        </p:blipFill>
        <p:spPr>
          <a:xfrm>
            <a:off x="10252364" y="5111846"/>
            <a:ext cx="1904380" cy="1746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5092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E4CA305-FBBA-6194-C84C-208D111F4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Skuteczna dezynfekcja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BC6EFBF3-FEA4-0C2B-FCD7-A30D95851C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30400"/>
            <a:ext cx="8596668" cy="3880773"/>
          </a:xfrm>
        </p:spPr>
        <p:txBody>
          <a:bodyPr>
            <a:normAutofit fontScale="92500" lnSpcReduction="20000"/>
          </a:bodyPr>
          <a:lstStyle/>
          <a:p>
            <a:r>
              <a:rPr lang="pl-PL" dirty="0"/>
              <a:t>Ponieważ </a:t>
            </a:r>
            <a:r>
              <a:rPr lang="pl-PL" dirty="0" err="1"/>
              <a:t>wirion</a:t>
            </a:r>
            <a:r>
              <a:rPr lang="pl-PL" dirty="0"/>
              <a:t> nie posiada otoczki lipidowej, jest wrażliwy na środki dezynfekujące kwasowe jak i zasadowe, a niewrażliwy na rozpuszczalniki organiczne (np. alkohol).</a:t>
            </a:r>
          </a:p>
          <a:p>
            <a:r>
              <a:rPr lang="pl-PL" dirty="0"/>
              <a:t> Skuteczne środki odkażające:</a:t>
            </a:r>
          </a:p>
          <a:p>
            <a:r>
              <a:rPr lang="pl-PL" dirty="0"/>
              <a:t> węglan sodu (Na2 CO3 ) roztwór 4 %</a:t>
            </a:r>
          </a:p>
          <a:p>
            <a:r>
              <a:rPr lang="pl-PL" dirty="0"/>
              <a:t>kwas octowy (CH 3COOH) roztwór 2%</a:t>
            </a:r>
          </a:p>
          <a:p>
            <a:r>
              <a:rPr lang="pl-PL" dirty="0"/>
              <a:t> podchloryn sodu (</a:t>
            </a:r>
            <a:r>
              <a:rPr lang="pl-PL" dirty="0" err="1"/>
              <a:t>NAClO</a:t>
            </a:r>
            <a:r>
              <a:rPr lang="pl-PL" dirty="0"/>
              <a:t>) roztwór 3%</a:t>
            </a:r>
          </a:p>
          <a:p>
            <a:r>
              <a:rPr lang="pl-PL" dirty="0" err="1"/>
              <a:t>peroxymonosiarczanpotasu</a:t>
            </a:r>
            <a:r>
              <a:rPr lang="pl-PL" dirty="0"/>
              <a:t> ( 2KHSO 5 KHSO 4 · K 2 SO 4 ) roztwór 1% </a:t>
            </a:r>
          </a:p>
          <a:p>
            <a:r>
              <a:rPr lang="pl-PL" dirty="0"/>
              <a:t> Nieskuteczne środki odkażające:</a:t>
            </a:r>
          </a:p>
          <a:p>
            <a:r>
              <a:rPr lang="pl-PL" dirty="0"/>
              <a:t> środki </a:t>
            </a:r>
            <a:r>
              <a:rPr lang="pl-PL" dirty="0" err="1"/>
              <a:t>jodoforowe</a:t>
            </a:r>
            <a:endParaRPr lang="pl-PL" dirty="0"/>
          </a:p>
          <a:p>
            <a:r>
              <a:rPr lang="pl-PL" dirty="0"/>
              <a:t>fenol</a:t>
            </a:r>
          </a:p>
          <a:p>
            <a:r>
              <a:rPr lang="pl-PL" dirty="0"/>
              <a:t> czwartorzędowe związki amoniowe 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1670861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6C60EC-36E6-07C8-C7A8-4ABC3025E2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9EC30E7-DAB7-5832-270E-7538B7219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353085"/>
            <a:ext cx="8596668" cy="968721"/>
          </a:xfrm>
        </p:spPr>
        <p:txBody>
          <a:bodyPr>
            <a:normAutofit/>
          </a:bodyPr>
          <a:lstStyle/>
          <a:p>
            <a:r>
              <a:rPr lang="pl-PL" b="1" dirty="0">
                <a:latin typeface="Aptos" panose="020B0004020202020204" pitchFamily="34" charset="0"/>
              </a:rPr>
              <a:t>Badania laboratoryjne 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A7E64BA-1F3B-73DA-E5BA-0CC4B6D1FB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1818" y="1321806"/>
            <a:ext cx="9531927" cy="4990504"/>
          </a:xfrm>
        </p:spPr>
        <p:txBody>
          <a:bodyPr>
            <a:normAutofit/>
          </a:bodyPr>
          <a:lstStyle/>
          <a:p>
            <a:r>
              <a:rPr lang="pl-PL" sz="1800" b="1" dirty="0">
                <a:solidFill>
                  <a:srgbClr val="FF0000"/>
                </a:solidFill>
              </a:rPr>
              <a:t>Badania laboratoryjne w kierunku pryszczycy wykonuje </a:t>
            </a:r>
            <a:r>
              <a:rPr lang="pl-PL" sz="1800" b="1" u="sng" dirty="0" err="1">
                <a:solidFill>
                  <a:srgbClr val="FF0000"/>
                </a:solidFill>
              </a:rPr>
              <a:t>PIWet</a:t>
            </a:r>
            <a:r>
              <a:rPr lang="pl-PL" sz="1800" b="1" u="sng" dirty="0">
                <a:solidFill>
                  <a:srgbClr val="FF0000"/>
                </a:solidFill>
              </a:rPr>
              <a:t> – PIB Puławy, Zakład w Zduńskiej Woli.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pl-PL" b="1" dirty="0">
                <a:solidFill>
                  <a:prstClr val="black"/>
                </a:solidFill>
                <a:cs typeface="Calibri" panose="020F0502020204030204" pitchFamily="34" charset="0"/>
              </a:rPr>
              <a:t>P</a:t>
            </a:r>
            <a:r>
              <a:rPr kumimoji="0" lang="pl-PL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róbki</a:t>
            </a:r>
            <a:r>
              <a:rPr kumimoji="0" lang="pl-PL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 do badań </a:t>
            </a:r>
            <a:r>
              <a:rPr kumimoji="0" lang="pl-PL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labortaoryjnych</a:t>
            </a:r>
            <a:r>
              <a:rPr kumimoji="0" lang="pl-PL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: </a:t>
            </a:r>
            <a:endParaRPr kumimoji="0" lang="pl-P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Calibri" panose="020F0502020204030204" pitchFamily="34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pl-PL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nabłonek z nieuszkodzonych lub świeżo pękniętych pęcherzy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pl-PL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płynna zawartość pęcherzy pobrana strzykawką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pl-PL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pełna krew do badań wirusologicznych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pl-PL" sz="1800" dirty="0">
                <a:solidFill>
                  <a:srgbClr val="000000"/>
                </a:solidFill>
                <a:ea typeface="Times New Roman" panose="02020603050405020304" pitchFamily="18" charset="0"/>
              </a:rPr>
              <a:t>surowica do badań serologicznych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pl-PL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mleko od bydła w okresie laktacji,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pl-PL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nasienie </a:t>
            </a:r>
            <a:endParaRPr lang="pl-PL" dirty="0">
              <a:solidFill>
                <a:srgbClr val="000000"/>
              </a:solidFill>
              <a:ea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pl-PL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śluz z jamy gardłowej z widocznymi fragmentami tkanki nabłonkowej, bez śladów krwi i treści pokarmowej (</a:t>
            </a:r>
            <a:r>
              <a:rPr lang="pl-PL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probang</a:t>
            </a:r>
            <a:r>
              <a:rPr lang="pl-PL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pl-PL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sample</a:t>
            </a:r>
            <a:r>
              <a:rPr lang="pl-PL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); od bydła owiec i kóz, gdy zachodzi podejrzenie nosicielstwa wirusa pryszczycy,</a:t>
            </a:r>
          </a:p>
          <a:p>
            <a:pPr marL="228600" indent="-228600" defTabSz="914400">
              <a:lnSpc>
                <a:spcPct val="90000"/>
              </a:lnSpc>
              <a:buClrTx/>
              <a:buSzTx/>
              <a:buFont typeface="Wingdings" panose="05000000000000000000" pitchFamily="2" charset="2"/>
              <a:buChar char="ü"/>
              <a:defRPr/>
            </a:pPr>
            <a:r>
              <a:rPr lang="pl-PL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od zwierząt padłych: próbki tkanek, w tym węzłów chłonnych, nerki, śledziony, serca, tarczycy, nadnerczy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069738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6B567C1-0752-DDED-4F84-8974949641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05394"/>
          </a:xfrm>
        </p:spPr>
        <p:txBody>
          <a:bodyPr>
            <a:normAutofit/>
          </a:bodyPr>
          <a:lstStyle/>
          <a:p>
            <a:pPr algn="ctr"/>
            <a:r>
              <a:rPr lang="pl-PL" b="1" dirty="0"/>
              <a:t>Szczepienia przeciwko pryszczycy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8F5556F2-7B8E-94DC-FBBA-28FC7E731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889761"/>
            <a:ext cx="8902095" cy="4151602"/>
          </a:xfrm>
        </p:spPr>
        <p:txBody>
          <a:bodyPr>
            <a:normAutofit/>
          </a:bodyPr>
          <a:lstStyle/>
          <a:p>
            <a:pPr algn="l" fontAlgn="base">
              <a:buFont typeface="Arial" panose="020B0604020202020204" pitchFamily="34" charset="0"/>
              <a:buChar char="•"/>
            </a:pPr>
            <a:r>
              <a:rPr lang="pl-PL" sz="1800" b="0" i="0" dirty="0">
                <a:solidFill>
                  <a:srgbClr val="1B1B1B"/>
                </a:solidFill>
                <a:effectLst/>
                <a:latin typeface="Aptos" panose="020B0004020202020204" pitchFamily="34" charset="0"/>
              </a:rPr>
              <a:t>Immunologiczne produkty lecznicze weterynaryjne (szczepionki) stosowane przy zwalczaniu pryszczycy, mogą być wykorzystywane wyłącznie wg obowiązujących regulacji prawnych UE i instrukcji służb weterynaryjnych.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pl-PL" sz="1800" b="0" i="0" dirty="0">
                <a:solidFill>
                  <a:srgbClr val="1B1B1B"/>
                </a:solidFill>
                <a:effectLst/>
                <a:latin typeface="Aptos" panose="020B0004020202020204" pitchFamily="34" charset="0"/>
              </a:rPr>
              <a:t>W celu ograniczenia zagrożenia szerzenia się wirusa pryszczycy na terytorium Słowacji i Węgier wdrożone zostały wyłącznie </a:t>
            </a:r>
            <a:r>
              <a:rPr lang="pl-PL" sz="1800" b="1" i="0" dirty="0">
                <a:solidFill>
                  <a:srgbClr val="1B1B1B"/>
                </a:solidFill>
                <a:effectLst/>
                <a:latin typeface="Aptos" panose="020B0004020202020204" pitchFamily="34" charset="0"/>
              </a:rPr>
              <a:t>szczepienia interwencyjne</a:t>
            </a:r>
            <a:r>
              <a:rPr lang="pl-PL" sz="1800" b="0" i="0" dirty="0">
                <a:solidFill>
                  <a:srgbClr val="1B1B1B"/>
                </a:solidFill>
                <a:effectLst/>
                <a:latin typeface="Aptos" panose="020B0004020202020204" pitchFamily="34" charset="0"/>
              </a:rPr>
              <a:t>, które nie mają charakteru szczepień profilaktycznych. Szczepienia te są stosowane tylko w ogniskach choroby i w gospodarstwach kontaktowych przed uśmierceniem zwierząt, w celu zatrzymania zakażenia w stadzie.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pl-PL" sz="1800" b="0" i="0" dirty="0">
                <a:solidFill>
                  <a:srgbClr val="1B1B1B"/>
                </a:solidFill>
                <a:effectLst/>
                <a:latin typeface="Aptos" panose="020B0004020202020204" pitchFamily="34" charset="0"/>
              </a:rPr>
              <a:t>Produkcja szczepionki i możliwość zastosowania w ogniskach pryszczycy na Słowacji i Węgrzech była poprzedzona badaniami sekwencjonowania wirusa, w celu oceny czy szczepionka będzie wykazywać skuteczność na konkretny </a:t>
            </a:r>
            <a:r>
              <a:rPr lang="pl-PL" sz="1800" b="0" i="0" dirty="0" err="1">
                <a:solidFill>
                  <a:srgbClr val="1B1B1B"/>
                </a:solidFill>
                <a:effectLst/>
                <a:latin typeface="Aptos" panose="020B0004020202020204" pitchFamily="34" charset="0"/>
              </a:rPr>
              <a:t>serotyp</a:t>
            </a:r>
            <a:r>
              <a:rPr lang="pl-PL" sz="1800" b="0" i="0" dirty="0">
                <a:solidFill>
                  <a:srgbClr val="1B1B1B"/>
                </a:solidFill>
                <a:effectLst/>
                <a:latin typeface="Aptos" panose="020B0004020202020204" pitchFamily="34" charset="0"/>
              </a:rPr>
              <a:t> wirusa występującego w tych krajach.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938956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86BB955-6BBA-F348-F81D-B076EF33C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Sytuacja w pow. płońskim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2A6458AF-7A56-9BD4-120F-3E091AF5F1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30400"/>
            <a:ext cx="5231097" cy="3880773"/>
          </a:xfrm>
        </p:spPr>
        <p:txBody>
          <a:bodyPr/>
          <a:lstStyle/>
          <a:p>
            <a:r>
              <a:rPr lang="pl-PL" sz="1800" b="0" i="0" u="none" strike="noStrike" baseline="0" dirty="0">
                <a:solidFill>
                  <a:srgbClr val="000000"/>
                </a:solidFill>
                <a:latin typeface="Bookman Old Style" panose="02050604050505020204" pitchFamily="18" charset="0"/>
              </a:rPr>
              <a:t> Na terenie powiatu płońskiego wg. ARiMR stan na 3.04.2025r. gatunki wrażliwe: gatunek 	</a:t>
            </a:r>
          </a:p>
          <a:p>
            <a:endParaRPr lang="pl-PL" dirty="0">
              <a:solidFill>
                <a:srgbClr val="000000"/>
              </a:solidFill>
              <a:latin typeface="Bookman Old Style" panose="02050604050505020204" pitchFamily="18" charset="0"/>
            </a:endParaRPr>
          </a:p>
          <a:p>
            <a:pPr marL="0" indent="0">
              <a:buNone/>
            </a:pPr>
            <a:r>
              <a:rPr lang="pl-PL" dirty="0">
                <a:solidFill>
                  <a:srgbClr val="000000"/>
                </a:solidFill>
                <a:latin typeface="Bookman Old Style" panose="02050604050505020204" pitchFamily="18" charset="0"/>
              </a:rPr>
              <a:t>                </a:t>
            </a:r>
            <a:r>
              <a:rPr lang="pl-PL" sz="1800" b="0" i="0" u="none" strike="noStrike" baseline="0" dirty="0">
                <a:solidFill>
                  <a:srgbClr val="000000"/>
                </a:solidFill>
                <a:latin typeface="Bookman Old Style" panose="02050604050505020204" pitchFamily="18" charset="0"/>
              </a:rPr>
              <a:t>Liczba stad 	Liczba zwierząt 	</a:t>
            </a:r>
          </a:p>
          <a:p>
            <a:r>
              <a:rPr lang="pl-PL" sz="1800" b="0" i="0" u="none" strike="noStrike" baseline="0" dirty="0">
                <a:solidFill>
                  <a:srgbClr val="000000"/>
                </a:solidFill>
                <a:latin typeface="Bookman Old Style" panose="02050604050505020204" pitchFamily="18" charset="0"/>
              </a:rPr>
              <a:t>Bydło 	   2017 	                44204 	</a:t>
            </a:r>
          </a:p>
          <a:p>
            <a:r>
              <a:rPr lang="pl-PL" sz="1800" b="0" i="0" u="none" strike="noStrike" baseline="0" dirty="0">
                <a:solidFill>
                  <a:srgbClr val="000000"/>
                </a:solidFill>
                <a:latin typeface="Bookman Old Style" panose="02050604050505020204" pitchFamily="18" charset="0"/>
              </a:rPr>
              <a:t>Owce 	   6 	                       58 	</a:t>
            </a:r>
          </a:p>
          <a:p>
            <a:r>
              <a:rPr lang="pl-PL" sz="1800" b="0" i="0" u="none" strike="noStrike" baseline="0" dirty="0">
                <a:solidFill>
                  <a:srgbClr val="000000"/>
                </a:solidFill>
                <a:latin typeface="Bookman Old Style" panose="02050604050505020204" pitchFamily="18" charset="0"/>
              </a:rPr>
              <a:t>Kozy 	   33 	                 249 	</a:t>
            </a:r>
          </a:p>
          <a:p>
            <a:r>
              <a:rPr lang="pl-PL" sz="1800" b="0" i="0" u="none" strike="noStrike" baseline="0" dirty="0">
                <a:solidFill>
                  <a:srgbClr val="000000"/>
                </a:solidFill>
                <a:latin typeface="Bookman Old Style" panose="02050604050505020204" pitchFamily="18" charset="0"/>
              </a:rPr>
              <a:t>Świnie 	  123 	                 41737 		</a:t>
            </a:r>
          </a:p>
          <a:p>
            <a:r>
              <a:rPr lang="pl-PL" sz="1800" b="0" i="0" u="none" strike="noStrike" baseline="0" dirty="0">
                <a:solidFill>
                  <a:srgbClr val="000000"/>
                </a:solidFill>
                <a:latin typeface="Bookman Old Style" panose="02050604050505020204" pitchFamily="18" charset="0"/>
              </a:rPr>
              <a:t>Daniele 	     1 	                 130 	</a:t>
            </a:r>
          </a:p>
          <a:p>
            <a:endParaRPr lang="pl-PL" dirty="0"/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D803B8EC-D79E-0328-806D-DE1DA116C6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3911" y="423840"/>
            <a:ext cx="5349769" cy="5824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9772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92A19C02-0FE0-18A5-EFCA-05B617FCB8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4793" y="844062"/>
            <a:ext cx="7369385" cy="5000353"/>
          </a:xfrm>
        </p:spPr>
        <p:txBody>
          <a:bodyPr>
            <a:normAutofit fontScale="77500" lnSpcReduction="20000"/>
          </a:bodyPr>
          <a:lstStyle/>
          <a:p>
            <a:r>
              <a:rPr lang="pl-PL" dirty="0"/>
              <a:t>Wg szacunków IW faktyczna ilość stad bydła ok. 1400</a:t>
            </a:r>
          </a:p>
          <a:p>
            <a:r>
              <a:rPr lang="pl-PL" dirty="0"/>
              <a:t>Największa koncentracja bydła i świń - gm. Raciąż – 434 stada i ok. 15000 sztuk bydła; 40 gospodarstw i do ok. 25000 świń.</a:t>
            </a:r>
          </a:p>
          <a:p>
            <a:r>
              <a:rPr lang="pl-PL" dirty="0"/>
              <a:t>Przy ewentualnym zwalczaniu największy problem organizacyjnym będą duże stada:</a:t>
            </a:r>
          </a:p>
          <a:p>
            <a:r>
              <a:rPr lang="pl-PL" dirty="0"/>
              <a:t>Bydło:</a:t>
            </a:r>
          </a:p>
          <a:p>
            <a:r>
              <a:rPr lang="pl-PL" dirty="0"/>
              <a:t>Stado ok. 1900 szt. – Nacpolsk. gm. Naruszewo; położone obok drogi DK 50</a:t>
            </a:r>
          </a:p>
          <a:p>
            <a:r>
              <a:rPr lang="pl-PL" dirty="0"/>
              <a:t>Stado ok. 600 szt. – m. Płońsk – położone na styku dróg DK 50 i S7</a:t>
            </a:r>
          </a:p>
          <a:p>
            <a:r>
              <a:rPr lang="pl-PL" dirty="0"/>
              <a:t>3 stada po ok. 350-400 sztuk gm. Sochocin: 2 stada w miejscowości Wycinki (przy drodze DK 50), 1 stado w miejscowości Kondrajec</a:t>
            </a:r>
          </a:p>
          <a:p>
            <a:r>
              <a:rPr lang="pl-PL" dirty="0"/>
              <a:t>Poza tym 6 stad o pogłowiu ok. 200-300 sztuk oraz 48 stad z pogłowiem ok. 100-200 sztuk, w tym 28 w gm. Raciąż.</a:t>
            </a:r>
          </a:p>
          <a:p>
            <a:r>
              <a:rPr lang="pl-PL" dirty="0"/>
              <a:t>Największym odbiorcą mleka z terenu powiatu płońskiego – POLMLEK Raciąż sp. z o.o. w związku z tym największa koncentracja gospodarstw na gm. Raciąż i sąsiadujących gminach Baboszewo ( 247 stad, ok. 7000 sztuk) i Dzierzążnia (158 stad, ok.4500 sztuk)</a:t>
            </a:r>
          </a:p>
          <a:p>
            <a:r>
              <a:rPr lang="pl-PL" dirty="0"/>
              <a:t>Świnie: największe stado ok. 13500 tuczników – Sikory, gm. Raciąż</a:t>
            </a:r>
          </a:p>
          <a:p>
            <a:r>
              <a:rPr lang="pl-PL" dirty="0"/>
              <a:t>Newralgicznym rejonem produkcji zwierzęcej jest północna część gminy Raciąż na styku z powiatami żuromińskim, mławskim i ciechanowskim – 108 stad bydła z pogłowiem łącznie ok. 4000 szt. i ok 22000 świń w 15 gospodarstwach.</a:t>
            </a: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1A9B71A5-2D8A-9204-ED28-EC1A5AC3C8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8921" y="844062"/>
            <a:ext cx="3968127" cy="5044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6194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F2F3ECC-EEBB-E5D3-EB4A-7AE9EDF19A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Pryszczyca - zagrożenie dla ludzi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248F252-2EB3-9EFD-0D4F-3AF4D917CA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l-PL" dirty="0"/>
              <a:t>Choć pryszczyca u ludzi występuje bardzo rzadko, może się pojawić w przypadku bliskiego kontaktu z zakażonymi zwierzętami, szczególnie podczas doju lub kontaktu ze zmianami skórnymi. Zakażenie może też wystąpić po spożyciu surowego mleka pochodzącego od chorych zwierząt.</a:t>
            </a:r>
          </a:p>
          <a:p>
            <a:r>
              <a:rPr lang="pl-PL" dirty="0"/>
              <a:t>Okres inkubacji wynosi kilka dni. </a:t>
            </a:r>
          </a:p>
          <a:p>
            <a:pPr marL="0" indent="0">
              <a:buNone/>
            </a:pPr>
            <a:r>
              <a:rPr lang="pl-PL" dirty="0"/>
              <a:t>Główne objawy pryszczycy u ludzi to:</a:t>
            </a:r>
          </a:p>
          <a:p>
            <a:r>
              <a:rPr lang="pl-PL" dirty="0"/>
              <a:t>bolesne pęcherzyki na wargach, dziąsłach, języku,</a:t>
            </a:r>
          </a:p>
          <a:p>
            <a:r>
              <a:rPr lang="pl-PL" dirty="0"/>
              <a:t>zmiany skórne na dłoniach, stopach, twarzy, spojówkach,</a:t>
            </a:r>
          </a:p>
          <a:p>
            <a:r>
              <a:rPr lang="pl-PL" dirty="0"/>
              <a:t>objawy ogólne: gorączka, ból głowy, osłabienie, trudności w połykaniu.</a:t>
            </a:r>
          </a:p>
          <a:p>
            <a:r>
              <a:rPr lang="pl-PL" dirty="0"/>
              <a:t>W zdecydowanej większości przypadków dochodzi do samowyleczenia w ciągu 1–2 tygodni.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8277204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9E71D13-F8B7-B732-190B-604F4A1F79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Przydatne linki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C8A49E91-F58E-B47D-3809-FC7763510E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6459" y="2160589"/>
            <a:ext cx="10420539" cy="3880773"/>
          </a:xfrm>
        </p:spPr>
        <p:txBody>
          <a:bodyPr/>
          <a:lstStyle/>
          <a:p>
            <a:pPr marL="0" indent="0">
              <a:buNone/>
            </a:pPr>
            <a:r>
              <a:rPr lang="pl-PL" dirty="0"/>
              <a:t>     Bieżące informacje dot. pryszczycy: </a:t>
            </a:r>
          </a:p>
          <a:p>
            <a:pPr marL="0" indent="0">
              <a:buNone/>
            </a:pPr>
            <a:r>
              <a:rPr lang="pl-PL" dirty="0"/>
              <a:t> </a:t>
            </a:r>
          </a:p>
          <a:p>
            <a:r>
              <a:rPr lang="pl-PL" dirty="0"/>
              <a:t>Ministerstwo Rolnictwa i Rozwoju Wsi: </a:t>
            </a:r>
            <a:r>
              <a:rPr lang="pl-PL" dirty="0">
                <a:hlinkClick r:id="rId2"/>
              </a:rPr>
              <a:t>https://www.gov.pl/web/rolnictwo/pryszczyca</a:t>
            </a:r>
            <a:endParaRPr lang="pl-PL" dirty="0"/>
          </a:p>
          <a:p>
            <a:r>
              <a:rPr lang="pl-PL" dirty="0"/>
              <a:t>Główny Inspektorat Weterynarii: </a:t>
            </a:r>
            <a:r>
              <a:rPr lang="pl-PL" dirty="0">
                <a:hlinkClick r:id="rId3"/>
              </a:rPr>
              <a:t>https://www.wetgiw.gov.pl/nadzor-weterynaryjny/pryszczyca</a:t>
            </a:r>
            <a:endParaRPr lang="pl-PL" dirty="0"/>
          </a:p>
          <a:p>
            <a:r>
              <a:rPr lang="pl-PL" dirty="0"/>
              <a:t>Komisja Europejska: </a:t>
            </a:r>
            <a:r>
              <a:rPr lang="pl-PL" dirty="0">
                <a:hlinkClick r:id="rId4"/>
              </a:rPr>
              <a:t>https://food.ec.europa.eu/animals/animal-diseases/diseases-and-control-measures/foot-and-mouth-disease_en</a:t>
            </a:r>
            <a:endParaRPr lang="pl-PL" dirty="0"/>
          </a:p>
          <a:p>
            <a:pPr marL="0" indent="0">
              <a:buNone/>
            </a:pPr>
            <a:endParaRPr lang="pl-PL" dirty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98569439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DB3435-9EAC-D472-E868-5695339EB2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99B1FAE-1A7F-61EC-0F1D-227B6A33F9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422" y="1578665"/>
            <a:ext cx="10810592" cy="829932"/>
          </a:xfrm>
        </p:spPr>
        <p:txBody>
          <a:bodyPr>
            <a:normAutofit/>
          </a:bodyPr>
          <a:lstStyle/>
          <a:p>
            <a:pPr algn="ctr"/>
            <a:r>
              <a:rPr lang="pl-PL" b="1" dirty="0">
                <a:latin typeface="Aptos" panose="020B0004020202020204" pitchFamily="34" charset="0"/>
              </a:rPr>
              <a:t>Dziękuję za uwagę   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00E57F21-E00A-4565-5660-388B3260F8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9540" y="2761673"/>
            <a:ext cx="3489843" cy="1911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361994"/>
      </p:ext>
    </p:extLst>
  </p:cSld>
  <p:clrMapOvr>
    <a:masterClrMapping/>
  </p:clrMapOvr>
</p:sld>
</file>

<file path=ppt/theme/theme1.xml><?xml version="1.0" encoding="utf-8"?>
<a:theme xmlns:a="http://schemas.openxmlformats.org/drawingml/2006/main" name="Faseta">
  <a:themeElements>
    <a:clrScheme name="Fas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s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s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1352</TotalTime>
  <Words>3664</Words>
  <Application>Microsoft Office PowerPoint</Application>
  <PresentationFormat>Panoramiczny</PresentationFormat>
  <Paragraphs>256</Paragraphs>
  <Slides>33</Slides>
  <Notes>2</Notes>
  <HiddenSlides>0</HiddenSlides>
  <MMClips>3</MMClips>
  <ScaleCrop>false</ScaleCrop>
  <HeadingPairs>
    <vt:vector size="6" baseType="variant">
      <vt:variant>
        <vt:lpstr>Używane czcionki</vt:lpstr>
      </vt:variant>
      <vt:variant>
        <vt:i4>10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33</vt:i4>
      </vt:variant>
    </vt:vector>
  </HeadingPairs>
  <TitlesOfParts>
    <vt:vector size="44" baseType="lpstr">
      <vt:lpstr>Aptos</vt:lpstr>
      <vt:lpstr>Arial</vt:lpstr>
      <vt:lpstr>Bookman Old Style</vt:lpstr>
      <vt:lpstr>Calibri</vt:lpstr>
      <vt:lpstr>Lato</vt:lpstr>
      <vt:lpstr>Symbol</vt:lpstr>
      <vt:lpstr>Times New Roman</vt:lpstr>
      <vt:lpstr>Trebuchet MS</vt:lpstr>
      <vt:lpstr>Wingdings</vt:lpstr>
      <vt:lpstr>Wingdings 3</vt:lpstr>
      <vt:lpstr>Faseta</vt:lpstr>
      <vt:lpstr>Pryszczyca  (Foot and mouth disease, FMD)    szkolenie online 29-30.04.2025r. </vt:lpstr>
      <vt:lpstr>Sytuacja epidemiologiczna  </vt:lpstr>
      <vt:lpstr>Czynnik etiologiczny</vt:lpstr>
      <vt:lpstr>Przeżywalność wirusa pryszczycy w optymalnym zakresie pH (7.2 - 7.6) </vt:lpstr>
      <vt:lpstr>Wrażliwość i przeżywalność wirusa w środowisku</vt:lpstr>
      <vt:lpstr>Prezentacja programu PowerPoint</vt:lpstr>
      <vt:lpstr>Prezentacja programu PowerPoint</vt:lpstr>
      <vt:lpstr>Drogi rozprzestrzeniania się FMDV</vt:lpstr>
      <vt:lpstr>Okres inkubacji wirusa pryszczycy </vt:lpstr>
      <vt:lpstr>Objawy kliniczne </vt:lpstr>
      <vt:lpstr>Choroba i jej objawy</vt:lpstr>
      <vt:lpstr>Choroba i jej objawy</vt:lpstr>
      <vt:lpstr>Choroba i jej objawy</vt:lpstr>
      <vt:lpstr>Choroba i jej objawy</vt:lpstr>
      <vt:lpstr>Choroba i jej objawy </vt:lpstr>
      <vt:lpstr>Działania w przypadki wykrycia ogniska FMD </vt:lpstr>
      <vt:lpstr>Sytuacja epidemiologiczna  </vt:lpstr>
      <vt:lpstr>Działania służb niemieckich badania w kierunku pryszczycy u zwierząt wrażliwych</vt:lpstr>
      <vt:lpstr>Przepisy UE </vt:lpstr>
      <vt:lpstr>Sytuacja epidemiologiczna Węgry (HU) </vt:lpstr>
      <vt:lpstr>Sytuacja epidemiologiczna Słowacja (SK) </vt:lpstr>
      <vt:lpstr>Przepisy krajowe</vt:lpstr>
      <vt:lpstr>Przepisy UE </vt:lpstr>
      <vt:lpstr>Działania polskich służb  </vt:lpstr>
      <vt:lpstr>Ochrona stad przed zakażeniem </vt:lpstr>
      <vt:lpstr>Skuteczna dezynfekcja</vt:lpstr>
      <vt:lpstr>Badania laboratoryjne </vt:lpstr>
      <vt:lpstr>Szczepienia przeciwko pryszczycy</vt:lpstr>
      <vt:lpstr>Sytuacja w pow. płońskim</vt:lpstr>
      <vt:lpstr>Prezentacja programu PowerPoint</vt:lpstr>
      <vt:lpstr>Pryszczyca - zagrożenie dla ludzi</vt:lpstr>
      <vt:lpstr>Przydatne linki</vt:lpstr>
      <vt:lpstr>Dziękuję za uwagę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Arkadiusz Biernacki</dc:creator>
  <cp:lastModifiedBy>Anna Multan</cp:lastModifiedBy>
  <cp:revision>91</cp:revision>
  <cp:lastPrinted>2025-04-10T05:27:30Z</cp:lastPrinted>
  <dcterms:created xsi:type="dcterms:W3CDTF">2024-02-18T13:57:28Z</dcterms:created>
  <dcterms:modified xsi:type="dcterms:W3CDTF">2025-04-29T14:13:03Z</dcterms:modified>
</cp:coreProperties>
</file>